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nantason UltraExpanded Bold" charset="1" panose="00000000000000000000"/>
      <p:regular r:id="rId21"/>
    </p:embeddedFont>
    <p:embeddedFont>
      <p:font typeface="Anantason UltraExpanded" charset="1" panose="00000000000000000000"/>
      <p:regular r:id="rId22"/>
    </p:embeddedFont>
    <p:embeddedFont>
      <p:font typeface="Anantason UltraExpanded Medium"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70656" y="1382740"/>
            <a:ext cx="15588644" cy="7521521"/>
          </a:xfrm>
          <a:custGeom>
            <a:avLst/>
            <a:gdLst/>
            <a:ahLst/>
            <a:cxnLst/>
            <a:rect r="r" b="b" t="t" l="l"/>
            <a:pathLst>
              <a:path h="7521521" w="15588644">
                <a:moveTo>
                  <a:pt x="0" y="0"/>
                </a:moveTo>
                <a:lnTo>
                  <a:pt x="15588644" y="0"/>
                </a:lnTo>
                <a:lnTo>
                  <a:pt x="15588644" y="7521520"/>
                </a:lnTo>
                <a:lnTo>
                  <a:pt x="0" y="7521520"/>
                </a:lnTo>
                <a:lnTo>
                  <a:pt x="0" y="0"/>
                </a:lnTo>
                <a:close/>
              </a:path>
            </a:pathLst>
          </a:custGeom>
          <a:blipFill>
            <a:blip r:embed="rId3"/>
            <a:stretch>
              <a:fillRect l="0" t="0" r="0" b="0"/>
            </a:stretch>
          </a:blipFill>
        </p:spPr>
      </p:sp>
      <p:sp>
        <p:nvSpPr>
          <p:cNvPr name="Freeform 4" id="4"/>
          <p:cNvSpPr/>
          <p:nvPr/>
        </p:nvSpPr>
        <p:spPr>
          <a:xfrm flipH="false" flipV="false" rot="0">
            <a:off x="0" y="2285087"/>
            <a:ext cx="6551567" cy="8001913"/>
          </a:xfrm>
          <a:custGeom>
            <a:avLst/>
            <a:gdLst/>
            <a:ahLst/>
            <a:cxnLst/>
            <a:rect r="r" b="b" t="t" l="l"/>
            <a:pathLst>
              <a:path h="8001913" w="6551567">
                <a:moveTo>
                  <a:pt x="0" y="0"/>
                </a:moveTo>
                <a:lnTo>
                  <a:pt x="6551567" y="0"/>
                </a:lnTo>
                <a:lnTo>
                  <a:pt x="6551567" y="8001913"/>
                </a:lnTo>
                <a:lnTo>
                  <a:pt x="0" y="8001913"/>
                </a:lnTo>
                <a:lnTo>
                  <a:pt x="0" y="0"/>
                </a:lnTo>
                <a:close/>
              </a:path>
            </a:pathLst>
          </a:custGeom>
          <a:blipFill>
            <a:blip r:embed="rId4"/>
            <a:stretch>
              <a:fillRect l="0" t="0" r="0" b="0"/>
            </a:stretch>
          </a:blipFill>
        </p:spPr>
      </p:sp>
      <p:sp>
        <p:nvSpPr>
          <p:cNvPr name="TextBox 5" id="5"/>
          <p:cNvSpPr txBox="true"/>
          <p:nvPr/>
        </p:nvSpPr>
        <p:spPr>
          <a:xfrm rot="0">
            <a:off x="5744384" y="2914618"/>
            <a:ext cx="11054063" cy="1990182"/>
          </a:xfrm>
          <a:prstGeom prst="rect">
            <a:avLst/>
          </a:prstGeom>
        </p:spPr>
        <p:txBody>
          <a:bodyPr anchor="t" rtlCol="false" tIns="0" lIns="0" bIns="0" rIns="0">
            <a:spAutoFit/>
          </a:bodyPr>
          <a:lstStyle/>
          <a:p>
            <a:pPr algn="ctr">
              <a:lnSpc>
                <a:spcPts val="7777"/>
              </a:lnSpc>
            </a:pPr>
            <a:r>
              <a:rPr lang="en-US" b="true" sz="7337">
                <a:solidFill>
                  <a:srgbClr val="8EBFF5"/>
                </a:solidFill>
                <a:latin typeface="Anantason UltraExpanded Bold"/>
                <a:ea typeface="Anantason UltraExpanded Bold"/>
                <a:cs typeface="Anantason UltraExpanded Bold"/>
                <a:sym typeface="Anantason UltraExpanded Bold"/>
              </a:rPr>
              <a:t>AI RESUME &amp; COVER LETTER</a:t>
            </a:r>
          </a:p>
        </p:txBody>
      </p:sp>
      <p:sp>
        <p:nvSpPr>
          <p:cNvPr name="TextBox 6" id="6"/>
          <p:cNvSpPr txBox="true"/>
          <p:nvPr/>
        </p:nvSpPr>
        <p:spPr>
          <a:xfrm rot="0">
            <a:off x="7603018" y="5638224"/>
            <a:ext cx="6759561" cy="461377"/>
          </a:xfrm>
          <a:prstGeom prst="rect">
            <a:avLst/>
          </a:prstGeom>
        </p:spPr>
        <p:txBody>
          <a:bodyPr anchor="t" rtlCol="false" tIns="0" lIns="0" bIns="0" rIns="0">
            <a:spAutoFit/>
          </a:bodyPr>
          <a:lstStyle/>
          <a:p>
            <a:pPr algn="ctr">
              <a:lnSpc>
                <a:spcPts val="3881"/>
              </a:lnSpc>
            </a:pPr>
            <a:r>
              <a:rPr lang="en-US" sz="2772">
                <a:solidFill>
                  <a:srgbClr val="FFFFFF"/>
                </a:solidFill>
                <a:latin typeface="Anantason UltraExpanded"/>
                <a:ea typeface="Anantason UltraExpanded"/>
                <a:cs typeface="Anantason UltraExpanded"/>
                <a:sym typeface="Anantason UltraExpanded"/>
              </a:rPr>
              <a:t>   Presented by Swapnil Kesharwani   </a:t>
            </a:r>
          </a:p>
        </p:txBody>
      </p:sp>
      <p:sp>
        <p:nvSpPr>
          <p:cNvPr name="Freeform 7" id="7"/>
          <p:cNvSpPr/>
          <p:nvPr/>
        </p:nvSpPr>
        <p:spPr>
          <a:xfrm flipH="false" flipV="false" rot="0">
            <a:off x="15201900" y="-67466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877966" y="6099601"/>
            <a:ext cx="2147251" cy="2147251"/>
          </a:xfrm>
          <a:custGeom>
            <a:avLst/>
            <a:gdLst/>
            <a:ahLst/>
            <a:cxnLst/>
            <a:rect r="r" b="b" t="t" l="l"/>
            <a:pathLst>
              <a:path h="2147251" w="2147251">
                <a:moveTo>
                  <a:pt x="0" y="0"/>
                </a:moveTo>
                <a:lnTo>
                  <a:pt x="2147251" y="0"/>
                </a:lnTo>
                <a:lnTo>
                  <a:pt x="2147251" y="2147251"/>
                </a:lnTo>
                <a:lnTo>
                  <a:pt x="0" y="21472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7975282" y="6823501"/>
            <a:ext cx="6592266" cy="1099717"/>
          </a:xfrm>
          <a:prstGeom prst="rect">
            <a:avLst/>
          </a:prstGeom>
        </p:spPr>
        <p:txBody>
          <a:bodyPr anchor="t" rtlCol="false" tIns="0" lIns="0" bIns="0" rIns="0">
            <a:spAutoFit/>
          </a:bodyPr>
          <a:lstStyle/>
          <a:p>
            <a:pPr algn="ctr">
              <a:lnSpc>
                <a:spcPts val="4485"/>
              </a:lnSpc>
            </a:pPr>
            <a:r>
              <a:rPr lang="en-US" sz="3204">
                <a:solidFill>
                  <a:srgbClr val="FFFFFF"/>
                </a:solidFill>
                <a:latin typeface="Anantason UltraExpanded"/>
                <a:ea typeface="Anantason UltraExpanded"/>
                <a:cs typeface="Anantason UltraExpanded"/>
                <a:sym typeface="Anantason UltraExpanded"/>
              </a:rPr>
              <a:t>Institution: United College of Engineering &amp; Research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72194" y="560220"/>
            <a:ext cx="16087106" cy="8698080"/>
          </a:xfrm>
          <a:custGeom>
            <a:avLst/>
            <a:gdLst/>
            <a:ahLst/>
            <a:cxnLst/>
            <a:rect r="r" b="b" t="t" l="l"/>
            <a:pathLst>
              <a:path h="8698080" w="16087106">
                <a:moveTo>
                  <a:pt x="0" y="0"/>
                </a:moveTo>
                <a:lnTo>
                  <a:pt x="16087106" y="0"/>
                </a:lnTo>
                <a:lnTo>
                  <a:pt x="16087106" y="8698080"/>
                </a:lnTo>
                <a:lnTo>
                  <a:pt x="0" y="8698080"/>
                </a:lnTo>
                <a:lnTo>
                  <a:pt x="0" y="0"/>
                </a:lnTo>
                <a:close/>
              </a:path>
            </a:pathLst>
          </a:custGeom>
          <a:blipFill>
            <a:blip r:embed="rId3"/>
            <a:stretch>
              <a:fillRect l="-9296" t="0" r="-6652" b="-3471"/>
            </a:stretch>
          </a:blipFill>
        </p:spPr>
      </p:sp>
      <p:sp>
        <p:nvSpPr>
          <p:cNvPr name="Freeform 4" id="4"/>
          <p:cNvSpPr/>
          <p:nvPr/>
        </p:nvSpPr>
        <p:spPr>
          <a:xfrm flipH="false" flipV="false" rot="0">
            <a:off x="9631113" y="3547766"/>
            <a:ext cx="9670423" cy="3831905"/>
          </a:xfrm>
          <a:custGeom>
            <a:avLst/>
            <a:gdLst/>
            <a:ahLst/>
            <a:cxnLst/>
            <a:rect r="r" b="b" t="t" l="l"/>
            <a:pathLst>
              <a:path h="3831905" w="9670423">
                <a:moveTo>
                  <a:pt x="0" y="0"/>
                </a:moveTo>
                <a:lnTo>
                  <a:pt x="9670423" y="0"/>
                </a:lnTo>
                <a:lnTo>
                  <a:pt x="9670423" y="3831905"/>
                </a:lnTo>
                <a:lnTo>
                  <a:pt x="0" y="3831905"/>
                </a:lnTo>
                <a:lnTo>
                  <a:pt x="0" y="0"/>
                </a:lnTo>
                <a:close/>
              </a:path>
            </a:pathLst>
          </a:custGeom>
          <a:blipFill>
            <a:blip r:embed="rId4"/>
            <a:stretch>
              <a:fillRect l="0" t="0" r="0" b="0"/>
            </a:stretch>
          </a:blipFill>
        </p:spPr>
      </p:sp>
      <p:sp>
        <p:nvSpPr>
          <p:cNvPr name="Freeform 5" id="5"/>
          <p:cNvSpPr/>
          <p:nvPr/>
        </p:nvSpPr>
        <p:spPr>
          <a:xfrm flipH="false" flipV="false" rot="0">
            <a:off x="11446331" y="-327487"/>
            <a:ext cx="3554876" cy="3554876"/>
          </a:xfrm>
          <a:custGeom>
            <a:avLst/>
            <a:gdLst/>
            <a:ahLst/>
            <a:cxnLst/>
            <a:rect r="r" b="b" t="t" l="l"/>
            <a:pathLst>
              <a:path h="3554876" w="3554876">
                <a:moveTo>
                  <a:pt x="0" y="0"/>
                </a:moveTo>
                <a:lnTo>
                  <a:pt x="3554876" y="0"/>
                </a:lnTo>
                <a:lnTo>
                  <a:pt x="3554876" y="3554876"/>
                </a:lnTo>
                <a:lnTo>
                  <a:pt x="0" y="3554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02855" y="1200885"/>
            <a:ext cx="8121669" cy="545757"/>
          </a:xfrm>
          <a:prstGeom prst="rect">
            <a:avLst/>
          </a:prstGeom>
        </p:spPr>
        <p:txBody>
          <a:bodyPr anchor="t" rtlCol="false" tIns="0" lIns="0" bIns="0" rIns="0">
            <a:spAutoFit/>
          </a:bodyPr>
          <a:lstStyle/>
          <a:p>
            <a:pPr algn="l">
              <a:lnSpc>
                <a:spcPts val="4143"/>
              </a:lnSpc>
            </a:pPr>
            <a:r>
              <a:rPr lang="en-US" b="true" sz="3909">
                <a:solidFill>
                  <a:srgbClr val="8EBFF5"/>
                </a:solidFill>
                <a:latin typeface="Anantason UltraExpanded Bold"/>
                <a:ea typeface="Anantason UltraExpanded Bold"/>
                <a:cs typeface="Anantason UltraExpanded Bold"/>
                <a:sym typeface="Anantason UltraExpanded Bold"/>
              </a:rPr>
              <a:t>PERSONALIZATION</a:t>
            </a:r>
          </a:p>
        </p:txBody>
      </p:sp>
      <p:sp>
        <p:nvSpPr>
          <p:cNvPr name="TextBox 7" id="7"/>
          <p:cNvSpPr txBox="true"/>
          <p:nvPr/>
        </p:nvSpPr>
        <p:spPr>
          <a:xfrm rot="0">
            <a:off x="1802855" y="1955682"/>
            <a:ext cx="6730025" cy="860355"/>
          </a:xfrm>
          <a:prstGeom prst="rect">
            <a:avLst/>
          </a:prstGeom>
        </p:spPr>
        <p:txBody>
          <a:bodyPr anchor="t" rtlCol="false" tIns="0" lIns="0" bIns="0" rIns="0">
            <a:spAutoFit/>
          </a:bodyPr>
          <a:lstStyle/>
          <a:p>
            <a:pPr algn="just">
              <a:lnSpc>
                <a:spcPts val="2287"/>
              </a:lnSpc>
            </a:pPr>
            <a:r>
              <a:rPr lang="en-US" sz="1988">
                <a:solidFill>
                  <a:srgbClr val="FFFFFF"/>
                </a:solidFill>
                <a:latin typeface="Anantason UltraExpanded"/>
                <a:ea typeface="Anantason UltraExpanded"/>
                <a:cs typeface="Anantason UltraExpanded"/>
                <a:sym typeface="Anantason UltraExpanded"/>
              </a:rPr>
              <a:t>AI can analyze job descriptions and tailor resumes and cover letters, highlighting relevant skills and experiences. </a:t>
            </a:r>
          </a:p>
        </p:txBody>
      </p:sp>
      <p:sp>
        <p:nvSpPr>
          <p:cNvPr name="TextBox 8" id="8"/>
          <p:cNvSpPr txBox="true"/>
          <p:nvPr/>
        </p:nvSpPr>
        <p:spPr>
          <a:xfrm rot="0">
            <a:off x="1978596" y="3063686"/>
            <a:ext cx="8121669" cy="517514"/>
          </a:xfrm>
          <a:prstGeom prst="rect">
            <a:avLst/>
          </a:prstGeom>
        </p:spPr>
        <p:txBody>
          <a:bodyPr anchor="t" rtlCol="false" tIns="0" lIns="0" bIns="0" rIns="0">
            <a:spAutoFit/>
          </a:bodyPr>
          <a:lstStyle/>
          <a:p>
            <a:pPr algn="l">
              <a:lnSpc>
                <a:spcPts val="3931"/>
              </a:lnSpc>
            </a:pPr>
            <a:r>
              <a:rPr lang="en-US" b="true" sz="3709">
                <a:solidFill>
                  <a:srgbClr val="8EBFF5"/>
                </a:solidFill>
                <a:latin typeface="Anantason UltraExpanded Bold"/>
                <a:ea typeface="Anantason UltraExpanded Bold"/>
                <a:cs typeface="Anantason UltraExpanded Bold"/>
                <a:sym typeface="Anantason UltraExpanded Bold"/>
              </a:rPr>
              <a:t>OPTIMIZATION</a:t>
            </a:r>
          </a:p>
        </p:txBody>
      </p:sp>
      <p:sp>
        <p:nvSpPr>
          <p:cNvPr name="TextBox 9" id="9"/>
          <p:cNvSpPr txBox="true"/>
          <p:nvPr/>
        </p:nvSpPr>
        <p:spPr>
          <a:xfrm rot="0">
            <a:off x="1978596" y="3790750"/>
            <a:ext cx="6730025" cy="860355"/>
          </a:xfrm>
          <a:prstGeom prst="rect">
            <a:avLst/>
          </a:prstGeom>
        </p:spPr>
        <p:txBody>
          <a:bodyPr anchor="t" rtlCol="false" tIns="0" lIns="0" bIns="0" rIns="0">
            <a:spAutoFit/>
          </a:bodyPr>
          <a:lstStyle/>
          <a:p>
            <a:pPr algn="just">
              <a:lnSpc>
                <a:spcPts val="2287"/>
              </a:lnSpc>
            </a:pPr>
            <a:r>
              <a:rPr lang="en-US" sz="1988">
                <a:solidFill>
                  <a:srgbClr val="FFFFFF"/>
                </a:solidFill>
                <a:latin typeface="Anantason UltraExpanded"/>
                <a:ea typeface="Anantason UltraExpanded"/>
                <a:cs typeface="Anantason UltraExpanded"/>
                <a:sym typeface="Anantason UltraExpanded"/>
              </a:rPr>
              <a:t>AI tools can identify keywords and phrases that improve the chances of passing Applicant Tracking Systems (ATS). </a:t>
            </a:r>
          </a:p>
        </p:txBody>
      </p:sp>
      <p:sp>
        <p:nvSpPr>
          <p:cNvPr name="TextBox 10" id="10"/>
          <p:cNvSpPr txBox="true"/>
          <p:nvPr/>
        </p:nvSpPr>
        <p:spPr>
          <a:xfrm rot="0">
            <a:off x="1978596" y="4946205"/>
            <a:ext cx="8121669" cy="517514"/>
          </a:xfrm>
          <a:prstGeom prst="rect">
            <a:avLst/>
          </a:prstGeom>
        </p:spPr>
        <p:txBody>
          <a:bodyPr anchor="t" rtlCol="false" tIns="0" lIns="0" bIns="0" rIns="0">
            <a:spAutoFit/>
          </a:bodyPr>
          <a:lstStyle/>
          <a:p>
            <a:pPr algn="l">
              <a:lnSpc>
                <a:spcPts val="3931"/>
              </a:lnSpc>
            </a:pPr>
            <a:r>
              <a:rPr lang="en-US" b="true" sz="3709">
                <a:solidFill>
                  <a:srgbClr val="8EBFF5"/>
                </a:solidFill>
                <a:latin typeface="Anantason UltraExpanded Bold"/>
                <a:ea typeface="Anantason UltraExpanded Bold"/>
                <a:cs typeface="Anantason UltraExpanded Bold"/>
                <a:sym typeface="Anantason UltraExpanded Bold"/>
              </a:rPr>
              <a:t>EFFICIENCY</a:t>
            </a:r>
          </a:p>
        </p:txBody>
      </p:sp>
      <p:sp>
        <p:nvSpPr>
          <p:cNvPr name="TextBox 11" id="11"/>
          <p:cNvSpPr txBox="true"/>
          <p:nvPr/>
        </p:nvSpPr>
        <p:spPr>
          <a:xfrm rot="0">
            <a:off x="1978596" y="5812638"/>
            <a:ext cx="6730025" cy="860355"/>
          </a:xfrm>
          <a:prstGeom prst="rect">
            <a:avLst/>
          </a:prstGeom>
        </p:spPr>
        <p:txBody>
          <a:bodyPr anchor="t" rtlCol="false" tIns="0" lIns="0" bIns="0" rIns="0">
            <a:spAutoFit/>
          </a:bodyPr>
          <a:lstStyle/>
          <a:p>
            <a:pPr algn="just">
              <a:lnSpc>
                <a:spcPts val="2287"/>
              </a:lnSpc>
            </a:pPr>
            <a:r>
              <a:rPr lang="en-US" sz="1988">
                <a:solidFill>
                  <a:srgbClr val="FFFFFF"/>
                </a:solidFill>
                <a:latin typeface="Anantason UltraExpanded"/>
                <a:ea typeface="Anantason UltraExpanded"/>
                <a:cs typeface="Anantason UltraExpanded"/>
                <a:sym typeface="Anantason UltraExpanded"/>
              </a:rPr>
              <a:t>AI can automate the creation of multiple versions of resumes and cover letters, saving time and effort. </a:t>
            </a:r>
          </a:p>
        </p:txBody>
      </p:sp>
      <p:sp>
        <p:nvSpPr>
          <p:cNvPr name="TextBox 12" id="12"/>
          <p:cNvSpPr txBox="true"/>
          <p:nvPr/>
        </p:nvSpPr>
        <p:spPr>
          <a:xfrm rot="0">
            <a:off x="1978596" y="7060012"/>
            <a:ext cx="8121669" cy="517514"/>
          </a:xfrm>
          <a:prstGeom prst="rect">
            <a:avLst/>
          </a:prstGeom>
        </p:spPr>
        <p:txBody>
          <a:bodyPr anchor="t" rtlCol="false" tIns="0" lIns="0" bIns="0" rIns="0">
            <a:spAutoFit/>
          </a:bodyPr>
          <a:lstStyle/>
          <a:p>
            <a:pPr algn="l">
              <a:lnSpc>
                <a:spcPts val="3931"/>
              </a:lnSpc>
            </a:pPr>
            <a:r>
              <a:rPr lang="en-US" b="true" sz="3709">
                <a:solidFill>
                  <a:srgbClr val="8EBFF5"/>
                </a:solidFill>
                <a:latin typeface="Anantason UltraExpanded Bold"/>
                <a:ea typeface="Anantason UltraExpanded Bold"/>
                <a:cs typeface="Anantason UltraExpanded Bold"/>
                <a:sym typeface="Anantason UltraExpanded Bold"/>
              </a:rPr>
              <a:t>CONTENT GENERATION</a:t>
            </a:r>
          </a:p>
        </p:txBody>
      </p:sp>
      <p:sp>
        <p:nvSpPr>
          <p:cNvPr name="TextBox 13" id="13"/>
          <p:cNvSpPr txBox="true"/>
          <p:nvPr/>
        </p:nvSpPr>
        <p:spPr>
          <a:xfrm rot="0">
            <a:off x="1978596" y="7834701"/>
            <a:ext cx="6730025" cy="860355"/>
          </a:xfrm>
          <a:prstGeom prst="rect">
            <a:avLst/>
          </a:prstGeom>
        </p:spPr>
        <p:txBody>
          <a:bodyPr anchor="t" rtlCol="false" tIns="0" lIns="0" bIns="0" rIns="0">
            <a:spAutoFit/>
          </a:bodyPr>
          <a:lstStyle/>
          <a:p>
            <a:pPr algn="just">
              <a:lnSpc>
                <a:spcPts val="2287"/>
              </a:lnSpc>
            </a:pPr>
            <a:r>
              <a:rPr lang="en-US" sz="1988">
                <a:solidFill>
                  <a:srgbClr val="FFFFFF"/>
                </a:solidFill>
                <a:latin typeface="Anantason UltraExpanded"/>
                <a:ea typeface="Anantason UltraExpanded"/>
                <a:cs typeface="Anantason UltraExpanded"/>
                <a:sym typeface="Anantason UltraExpanded"/>
              </a:rPr>
              <a:t>AI can assist with drafting sections, suggesting relevant accomplishments, and even generating entire cover letters.</a:t>
            </a:r>
          </a:p>
        </p:txBody>
      </p:sp>
      <p:sp>
        <p:nvSpPr>
          <p:cNvPr name="Freeform 14" id="14"/>
          <p:cNvSpPr/>
          <p:nvPr/>
        </p:nvSpPr>
        <p:spPr>
          <a:xfrm flipH="false" flipV="false" rot="0">
            <a:off x="14908211" y="6907211"/>
            <a:ext cx="2351089" cy="2351089"/>
          </a:xfrm>
          <a:custGeom>
            <a:avLst/>
            <a:gdLst/>
            <a:ahLst/>
            <a:cxnLst/>
            <a:rect r="r" b="b" t="t" l="l"/>
            <a:pathLst>
              <a:path h="2351089" w="2351089">
                <a:moveTo>
                  <a:pt x="0" y="0"/>
                </a:moveTo>
                <a:lnTo>
                  <a:pt x="2351089" y="0"/>
                </a:lnTo>
                <a:lnTo>
                  <a:pt x="2351089" y="2351089"/>
                </a:lnTo>
                <a:lnTo>
                  <a:pt x="0" y="2351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9924523" y="8129114"/>
            <a:ext cx="3767785" cy="3767785"/>
          </a:xfrm>
          <a:custGeom>
            <a:avLst/>
            <a:gdLst/>
            <a:ahLst/>
            <a:cxnLst/>
            <a:rect r="r" b="b" t="t" l="l"/>
            <a:pathLst>
              <a:path h="3767785" w="3767785">
                <a:moveTo>
                  <a:pt x="0" y="0"/>
                </a:moveTo>
                <a:lnTo>
                  <a:pt x="3767785" y="0"/>
                </a:lnTo>
                <a:lnTo>
                  <a:pt x="3767785" y="3767784"/>
                </a:lnTo>
                <a:lnTo>
                  <a:pt x="0" y="37677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75400" y="715974"/>
            <a:ext cx="16383900" cy="9088315"/>
          </a:xfrm>
          <a:custGeom>
            <a:avLst/>
            <a:gdLst/>
            <a:ahLst/>
            <a:cxnLst/>
            <a:rect r="r" b="b" t="t" l="l"/>
            <a:pathLst>
              <a:path h="9088315" w="16383900">
                <a:moveTo>
                  <a:pt x="0" y="0"/>
                </a:moveTo>
                <a:lnTo>
                  <a:pt x="16383900" y="0"/>
                </a:lnTo>
                <a:lnTo>
                  <a:pt x="16383900" y="9088315"/>
                </a:lnTo>
                <a:lnTo>
                  <a:pt x="0" y="9088315"/>
                </a:lnTo>
                <a:lnTo>
                  <a:pt x="0" y="0"/>
                </a:lnTo>
                <a:close/>
              </a:path>
            </a:pathLst>
          </a:custGeom>
          <a:blipFill>
            <a:blip r:embed="rId3"/>
            <a:stretch>
              <a:fillRect l="-7482" t="0" r="-7482" b="0"/>
            </a:stretch>
          </a:blipFill>
        </p:spPr>
      </p:sp>
      <p:sp>
        <p:nvSpPr>
          <p:cNvPr name="TextBox 4" id="4"/>
          <p:cNvSpPr txBox="true"/>
          <p:nvPr/>
        </p:nvSpPr>
        <p:spPr>
          <a:xfrm rot="0">
            <a:off x="1566112" y="1313593"/>
            <a:ext cx="8740324" cy="885317"/>
          </a:xfrm>
          <a:prstGeom prst="rect">
            <a:avLst/>
          </a:prstGeom>
        </p:spPr>
        <p:txBody>
          <a:bodyPr anchor="t" rtlCol="false" tIns="0" lIns="0" bIns="0" rIns="0">
            <a:spAutoFit/>
          </a:bodyPr>
          <a:lstStyle/>
          <a:p>
            <a:pPr algn="l">
              <a:lnSpc>
                <a:spcPts val="6784"/>
              </a:lnSpc>
            </a:pPr>
            <a:r>
              <a:rPr lang="en-US" b="true" sz="6400">
                <a:solidFill>
                  <a:srgbClr val="8EBFF5"/>
                </a:solidFill>
                <a:latin typeface="Anantason UltraExpanded Bold"/>
                <a:ea typeface="Anantason UltraExpanded Bold"/>
                <a:cs typeface="Anantason UltraExpanded Bold"/>
                <a:sym typeface="Anantason UltraExpanded Bold"/>
              </a:rPr>
              <a:t>METHODOLOGY</a:t>
            </a:r>
          </a:p>
        </p:txBody>
      </p:sp>
      <p:sp>
        <p:nvSpPr>
          <p:cNvPr name="Freeform 5" id="5"/>
          <p:cNvSpPr/>
          <p:nvPr/>
        </p:nvSpPr>
        <p:spPr>
          <a:xfrm flipH="false" flipV="false" rot="0">
            <a:off x="7221860" y="-694272"/>
            <a:ext cx="3844280" cy="3844280"/>
          </a:xfrm>
          <a:custGeom>
            <a:avLst/>
            <a:gdLst/>
            <a:ahLst/>
            <a:cxnLst/>
            <a:rect r="r" b="b" t="t" l="l"/>
            <a:pathLst>
              <a:path h="3844280" w="3844280">
                <a:moveTo>
                  <a:pt x="0" y="0"/>
                </a:moveTo>
                <a:lnTo>
                  <a:pt x="3844280" y="0"/>
                </a:lnTo>
                <a:lnTo>
                  <a:pt x="3844280" y="3844280"/>
                </a:lnTo>
                <a:lnTo>
                  <a:pt x="0" y="3844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744000" y="7800494"/>
            <a:ext cx="2189107" cy="2189107"/>
          </a:xfrm>
          <a:custGeom>
            <a:avLst/>
            <a:gdLst/>
            <a:ahLst/>
            <a:cxnLst/>
            <a:rect r="r" b="b" t="t" l="l"/>
            <a:pathLst>
              <a:path h="2189107" w="2189107">
                <a:moveTo>
                  <a:pt x="0" y="0"/>
                </a:moveTo>
                <a:lnTo>
                  <a:pt x="2189107" y="0"/>
                </a:lnTo>
                <a:lnTo>
                  <a:pt x="2189107" y="2189107"/>
                </a:lnTo>
                <a:lnTo>
                  <a:pt x="0" y="2189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066140" y="1111404"/>
            <a:ext cx="5258736" cy="9937769"/>
          </a:xfrm>
          <a:custGeom>
            <a:avLst/>
            <a:gdLst/>
            <a:ahLst/>
            <a:cxnLst/>
            <a:rect r="r" b="b" t="t" l="l"/>
            <a:pathLst>
              <a:path h="9937769" w="5258736">
                <a:moveTo>
                  <a:pt x="0" y="0"/>
                </a:moveTo>
                <a:lnTo>
                  <a:pt x="5258736" y="0"/>
                </a:lnTo>
                <a:lnTo>
                  <a:pt x="5258736" y="9937769"/>
                </a:lnTo>
                <a:lnTo>
                  <a:pt x="0" y="9937769"/>
                </a:lnTo>
                <a:lnTo>
                  <a:pt x="0" y="0"/>
                </a:lnTo>
                <a:close/>
              </a:path>
            </a:pathLst>
          </a:custGeom>
          <a:blipFill>
            <a:blip r:embed="rId6"/>
            <a:stretch>
              <a:fillRect l="0" t="0" r="0" b="0"/>
            </a:stretch>
          </a:blipFill>
        </p:spPr>
      </p:sp>
      <p:sp>
        <p:nvSpPr>
          <p:cNvPr name="TextBox 8" id="8"/>
          <p:cNvSpPr txBox="true"/>
          <p:nvPr/>
        </p:nvSpPr>
        <p:spPr>
          <a:xfrm rot="0">
            <a:off x="1566112" y="2208435"/>
            <a:ext cx="7861759" cy="8443398"/>
          </a:xfrm>
          <a:prstGeom prst="rect">
            <a:avLst/>
          </a:prstGeom>
        </p:spPr>
        <p:txBody>
          <a:bodyPr anchor="t" rtlCol="false" tIns="0" lIns="0" bIns="0" rIns="0">
            <a:spAutoFit/>
          </a:bodyPr>
          <a:lstStyle/>
          <a:p>
            <a:pPr algn="just">
              <a:lnSpc>
                <a:spcPts val="2781"/>
              </a:lnSpc>
            </a:pPr>
            <a:r>
              <a:rPr lang="en-US" sz="2419" b="true">
                <a:solidFill>
                  <a:srgbClr val="FFFFFF"/>
                </a:solidFill>
                <a:latin typeface="Anantason UltraExpanded Medium"/>
                <a:ea typeface="Anantason UltraExpanded Medium"/>
                <a:cs typeface="Anantason UltraExpanded Medium"/>
                <a:sym typeface="Anantason UltraExpanded Medium"/>
              </a:rPr>
              <a:t>1. </a:t>
            </a:r>
            <a:r>
              <a:rPr lang="en-US" sz="2419" b="true">
                <a:solidFill>
                  <a:srgbClr val="8EBFF5"/>
                </a:solidFill>
                <a:latin typeface="Anantason UltraExpanded Medium"/>
                <a:ea typeface="Anantason UltraExpanded Medium"/>
                <a:cs typeface="Anantason UltraExpanded Medium"/>
                <a:sym typeface="Anantason UltraExpanded Medium"/>
              </a:rPr>
              <a:t>Data Input and Analysis:</a:t>
            </a:r>
          </a:p>
          <a:p>
            <a:pPr algn="just" marL="414322" indent="-207161" lvl="1">
              <a:lnSpc>
                <a:spcPts val="2206"/>
              </a:lnSpc>
              <a:buFont typeface="Arial"/>
              <a:buChar char="•"/>
            </a:pPr>
            <a:r>
              <a:rPr lang="en-US" b="true" sz="1919">
                <a:solidFill>
                  <a:srgbClr val="000000"/>
                </a:solidFill>
                <a:latin typeface="Anantason UltraExpanded Medium"/>
                <a:ea typeface="Anantason UltraExpanded Medium"/>
                <a:cs typeface="Anantason UltraExpanded Medium"/>
                <a:sym typeface="Anantason UltraExpanded Medium"/>
              </a:rPr>
              <a:t>Job Description Analysis:</a:t>
            </a:r>
          </a:p>
          <a:p>
            <a:pPr algn="just">
              <a:lnSpc>
                <a:spcPts val="2206"/>
              </a:lnSpc>
            </a:pPr>
            <a:r>
              <a:rPr lang="en-US" sz="1919">
                <a:solidFill>
                  <a:srgbClr val="FFFFFF"/>
                </a:solidFill>
                <a:latin typeface="Anantason UltraExpanded"/>
                <a:ea typeface="Anantason UltraExpanded"/>
                <a:cs typeface="Anantason UltraExpanded"/>
                <a:sym typeface="Anantason UltraExpanded"/>
              </a:rPr>
              <a:t>      </a:t>
            </a:r>
            <a:r>
              <a:rPr lang="en-US" sz="1919">
                <a:solidFill>
                  <a:srgbClr val="FFFFFF"/>
                </a:solidFill>
                <a:latin typeface="Anantason UltraExpanded"/>
                <a:ea typeface="Anantason UltraExpanded"/>
                <a:cs typeface="Anantason UltraExpanded"/>
                <a:sym typeface="Anantason UltraExpanded"/>
              </a:rPr>
              <a:t>AI tools analyze the job description to identify key skills,  qualifications, and keywords relevant to the specific role. </a:t>
            </a:r>
          </a:p>
          <a:p>
            <a:pPr algn="just" marL="414322" indent="-207161" lvl="1">
              <a:lnSpc>
                <a:spcPts val="2206"/>
              </a:lnSpc>
              <a:buFont typeface="Arial"/>
              <a:buChar char="•"/>
            </a:pPr>
            <a:r>
              <a:rPr lang="en-US" b="true" sz="1919">
                <a:solidFill>
                  <a:srgbClr val="000000"/>
                </a:solidFill>
                <a:latin typeface="Anantason UltraExpanded Medium"/>
                <a:ea typeface="Anantason UltraExpanded Medium"/>
                <a:cs typeface="Anantason UltraExpanded Medium"/>
                <a:sym typeface="Anantason UltraExpanded Medium"/>
              </a:rPr>
              <a:t>Resume Input:</a:t>
            </a:r>
          </a:p>
          <a:p>
            <a:pPr algn="just">
              <a:lnSpc>
                <a:spcPts val="2206"/>
              </a:lnSpc>
            </a:pPr>
            <a:r>
              <a:rPr lang="en-US" sz="1919">
                <a:solidFill>
                  <a:srgbClr val="FFFFFF"/>
                </a:solidFill>
                <a:latin typeface="Anantason UltraExpanded"/>
                <a:ea typeface="Anantason UltraExpanded"/>
                <a:cs typeface="Anantason UltraExpanded"/>
                <a:sym typeface="Anantason UltraExpanded"/>
              </a:rPr>
              <a:t>           </a:t>
            </a:r>
            <a:r>
              <a:rPr lang="en-US" sz="1919">
                <a:solidFill>
                  <a:srgbClr val="FFFFFF"/>
                </a:solidFill>
                <a:latin typeface="Anantason UltraExpanded"/>
                <a:ea typeface="Anantason UltraExpanded"/>
                <a:cs typeface="Anantason UltraExpanded"/>
                <a:sym typeface="Anantason UltraExpanded"/>
              </a:rPr>
              <a:t>Users input their resume, either by uploading a file or pasting content,   providing the AI with a foundation of their experience and skills. </a:t>
            </a:r>
          </a:p>
          <a:p>
            <a:pPr algn="just">
              <a:lnSpc>
                <a:spcPts val="2551"/>
              </a:lnSpc>
            </a:pPr>
            <a:r>
              <a:rPr lang="en-US" sz="2219" b="true">
                <a:solidFill>
                  <a:srgbClr val="FFFFFF"/>
                </a:solidFill>
                <a:latin typeface="Anantason UltraExpanded Medium"/>
                <a:ea typeface="Anantason UltraExpanded Medium"/>
                <a:cs typeface="Anantason UltraExpanded Medium"/>
                <a:sym typeface="Anantason UltraExpanded Medium"/>
              </a:rPr>
              <a:t>2.</a:t>
            </a:r>
            <a:r>
              <a:rPr lang="en-US" sz="2219" b="true">
                <a:solidFill>
                  <a:srgbClr val="8EBFF5"/>
                </a:solidFill>
                <a:latin typeface="Anantason UltraExpanded Medium"/>
                <a:ea typeface="Anantason UltraExpanded Medium"/>
                <a:cs typeface="Anantason UltraExpanded Medium"/>
                <a:sym typeface="Anantason UltraExpanded Medium"/>
              </a:rPr>
              <a:t> Content Generation:</a:t>
            </a:r>
          </a:p>
          <a:p>
            <a:pPr algn="just" marL="414322" indent="-207161" lvl="1">
              <a:lnSpc>
                <a:spcPts val="2206"/>
              </a:lnSpc>
              <a:buFont typeface="Arial"/>
              <a:buChar char="•"/>
            </a:pPr>
            <a:r>
              <a:rPr lang="en-US" sz="1919">
                <a:solidFill>
                  <a:srgbClr val="000000"/>
                </a:solidFill>
                <a:latin typeface="Anantason UltraExpanded"/>
                <a:ea typeface="Anantason UltraExpanded"/>
                <a:cs typeface="Anantason UltraExpanded"/>
                <a:sym typeface="Anantason UltraExpanded"/>
              </a:rPr>
              <a:t>T</a:t>
            </a:r>
            <a:r>
              <a:rPr lang="en-US" b="true" sz="1919">
                <a:solidFill>
                  <a:srgbClr val="000000"/>
                </a:solidFill>
                <a:latin typeface="Anantason UltraExpanded Medium"/>
                <a:ea typeface="Anantason UltraExpanded Medium"/>
                <a:cs typeface="Anantason UltraExpanded Medium"/>
                <a:sym typeface="Anantason UltraExpanded Medium"/>
              </a:rPr>
              <a:t>ailored Content:</a:t>
            </a:r>
          </a:p>
          <a:p>
            <a:pPr algn="just">
              <a:lnSpc>
                <a:spcPts val="2206"/>
              </a:lnSpc>
            </a:pPr>
            <a:r>
              <a:rPr lang="en-US" sz="1919">
                <a:solidFill>
                  <a:srgbClr val="FFFFFF"/>
                </a:solidFill>
                <a:latin typeface="Anantason UltraExpanded"/>
                <a:ea typeface="Anantason UltraExpanded"/>
                <a:cs typeface="Anantason UltraExpanded"/>
                <a:sym typeface="Anantason UltraExpanded"/>
              </a:rPr>
              <a:t>               Based on the analyzed data, the AI generates a tailored cover letter, potentially including a strong opening, relevant experience, and a compelling conclusion. </a:t>
            </a:r>
          </a:p>
          <a:p>
            <a:pPr algn="just" marL="414322" indent="-207161" lvl="1">
              <a:lnSpc>
                <a:spcPts val="2206"/>
              </a:lnSpc>
              <a:buFont typeface="Arial"/>
              <a:buChar char="•"/>
            </a:pPr>
            <a:r>
              <a:rPr lang="en-US" b="true" sz="1919">
                <a:solidFill>
                  <a:srgbClr val="000000"/>
                </a:solidFill>
                <a:latin typeface="Anantason UltraExpanded Medium"/>
                <a:ea typeface="Anantason UltraExpanded Medium"/>
                <a:cs typeface="Anantason UltraExpanded Medium"/>
                <a:sym typeface="Anantason UltraExpanded Medium"/>
              </a:rPr>
              <a:t>Keyword Optimization:</a:t>
            </a:r>
          </a:p>
          <a:p>
            <a:pPr algn="just">
              <a:lnSpc>
                <a:spcPts val="2206"/>
              </a:lnSpc>
            </a:pPr>
            <a:r>
              <a:rPr lang="en-US" sz="1919">
                <a:solidFill>
                  <a:srgbClr val="FFFFFF"/>
                </a:solidFill>
                <a:latin typeface="Anantason UltraExpanded"/>
                <a:ea typeface="Anantason UltraExpanded"/>
                <a:cs typeface="Anantason UltraExpanded"/>
                <a:sym typeface="Anantason UltraExpanded"/>
              </a:rPr>
              <a:t>             The AI incorporates keywords from the job description into the generated text, improving the application's visibility to Applicant Tracking Systems (ATS). </a:t>
            </a:r>
          </a:p>
          <a:p>
            <a:pPr algn="just">
              <a:lnSpc>
                <a:spcPts val="2436"/>
              </a:lnSpc>
            </a:pPr>
            <a:r>
              <a:rPr lang="en-US" sz="2119">
                <a:solidFill>
                  <a:srgbClr val="FFFFFF"/>
                </a:solidFill>
                <a:latin typeface="Anantason UltraExpanded"/>
                <a:ea typeface="Anantason UltraExpanded"/>
                <a:cs typeface="Anantason UltraExpanded"/>
                <a:sym typeface="Anantason UltraExpanded"/>
              </a:rPr>
              <a:t>3. </a:t>
            </a:r>
            <a:r>
              <a:rPr lang="en-US" sz="2119">
                <a:solidFill>
                  <a:srgbClr val="8EBFF5"/>
                </a:solidFill>
                <a:latin typeface="Anantason UltraExpanded"/>
                <a:ea typeface="Anantason UltraExpanded"/>
                <a:cs typeface="Anantason UltraExpanded"/>
                <a:sym typeface="Anantason UltraExpanded"/>
              </a:rPr>
              <a:t>Customization and Personalization:</a:t>
            </a:r>
          </a:p>
          <a:p>
            <a:pPr algn="just" marL="414322" indent="-207161" lvl="1">
              <a:lnSpc>
                <a:spcPts val="2206"/>
              </a:lnSpc>
              <a:buFont typeface="Arial"/>
              <a:buChar char="•"/>
            </a:pPr>
            <a:r>
              <a:rPr lang="en-US" sz="1919">
                <a:solidFill>
                  <a:srgbClr val="000000"/>
                </a:solidFill>
                <a:latin typeface="Anantason UltraExpanded"/>
                <a:ea typeface="Anantason UltraExpanded"/>
                <a:cs typeface="Anantason UltraExpanded"/>
                <a:sym typeface="Anantason UltraExpanded"/>
              </a:rPr>
              <a:t>Personal Storytelling:</a:t>
            </a:r>
          </a:p>
          <a:p>
            <a:pPr algn="just">
              <a:lnSpc>
                <a:spcPts val="2206"/>
              </a:lnSpc>
            </a:pPr>
            <a:r>
              <a:rPr lang="en-US" sz="1919">
                <a:solidFill>
                  <a:srgbClr val="FFFFFF"/>
                </a:solidFill>
                <a:latin typeface="Anantason UltraExpanded"/>
                <a:ea typeface="Anantason UltraExpanded"/>
                <a:cs typeface="Anantason UltraExpanded"/>
                <a:sym typeface="Anantason UltraExpanded"/>
              </a:rPr>
              <a:t>      While AI can generate content, users are encouraged to personalize the text with their own stories, achievements, and unique experiences to make the application more authentic and memorable. </a:t>
            </a:r>
          </a:p>
          <a:p>
            <a:pPr algn="just" marL="414322" indent="-207161" lvl="1">
              <a:lnSpc>
                <a:spcPts val="2206"/>
              </a:lnSpc>
              <a:buFont typeface="Arial"/>
              <a:buChar char="•"/>
            </a:pPr>
            <a:r>
              <a:rPr lang="en-US" sz="1919">
                <a:solidFill>
                  <a:srgbClr val="000000"/>
                </a:solidFill>
                <a:latin typeface="Anantason UltraExpanded"/>
                <a:ea typeface="Anantason UltraExpanded"/>
                <a:cs typeface="Anantason UltraExpanded"/>
                <a:sym typeface="Anantason UltraExpanded"/>
              </a:rPr>
              <a:t>Voice and Style:</a:t>
            </a:r>
          </a:p>
          <a:p>
            <a:pPr algn="just">
              <a:lnSpc>
                <a:spcPts val="2206"/>
              </a:lnSpc>
            </a:pPr>
            <a:r>
              <a:rPr lang="en-US" sz="1919">
                <a:solidFill>
                  <a:srgbClr val="FFFFFF"/>
                </a:solidFill>
                <a:latin typeface="Anantason UltraExpanded"/>
                <a:ea typeface="Anantason UltraExpanded"/>
                <a:cs typeface="Anantason UltraExpanded"/>
                <a:sym typeface="Anantason UltraExpanded"/>
              </a:rPr>
              <a:t>             Users are advised to review and adjust the AI-generated text to match their own voice and communication style. </a:t>
            </a:r>
          </a:p>
          <a:p>
            <a:pPr algn="just">
              <a:lnSpc>
                <a:spcPts val="2206"/>
              </a:lnSpc>
            </a:pPr>
          </a:p>
          <a:p>
            <a:pPr algn="just">
              <a:lnSpc>
                <a:spcPts val="2206"/>
              </a:lnSpc>
            </a:pPr>
          </a:p>
          <a:p>
            <a:pPr algn="just">
              <a:lnSpc>
                <a:spcPts val="220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1792883" y="2129613"/>
            <a:ext cx="8740324" cy="885317"/>
          </a:xfrm>
          <a:prstGeom prst="rect">
            <a:avLst/>
          </a:prstGeom>
        </p:spPr>
        <p:txBody>
          <a:bodyPr anchor="t" rtlCol="false" tIns="0" lIns="0" bIns="0" rIns="0">
            <a:spAutoFit/>
          </a:bodyPr>
          <a:lstStyle/>
          <a:p>
            <a:pPr algn="l">
              <a:lnSpc>
                <a:spcPts val="6784"/>
              </a:lnSpc>
            </a:pPr>
            <a:r>
              <a:rPr lang="en-US" b="true" sz="6400">
                <a:solidFill>
                  <a:srgbClr val="8EBFF5"/>
                </a:solidFill>
                <a:latin typeface="Anantason UltraExpanded Bold"/>
                <a:ea typeface="Anantason UltraExpanded Bold"/>
                <a:cs typeface="Anantason UltraExpanded Bold"/>
                <a:sym typeface="Anantason UltraExpanded Bold"/>
              </a:rPr>
              <a:t>CONCLUSION</a:t>
            </a:r>
          </a:p>
        </p:txBody>
      </p:sp>
      <p:sp>
        <p:nvSpPr>
          <p:cNvPr name="Freeform 5" id="5"/>
          <p:cNvSpPr/>
          <p:nvPr/>
        </p:nvSpPr>
        <p:spPr>
          <a:xfrm flipH="true" flipV="false" rot="0">
            <a:off x="9752475" y="1630839"/>
            <a:ext cx="9752608" cy="8656161"/>
          </a:xfrm>
          <a:custGeom>
            <a:avLst/>
            <a:gdLst/>
            <a:ahLst/>
            <a:cxnLst/>
            <a:rect r="r" b="b" t="t" l="l"/>
            <a:pathLst>
              <a:path h="8656161" w="9752608">
                <a:moveTo>
                  <a:pt x="9752608" y="0"/>
                </a:moveTo>
                <a:lnTo>
                  <a:pt x="0" y="0"/>
                </a:lnTo>
                <a:lnTo>
                  <a:pt x="0" y="8656161"/>
                </a:lnTo>
                <a:lnTo>
                  <a:pt x="9752608" y="8656161"/>
                </a:lnTo>
                <a:lnTo>
                  <a:pt x="9752608" y="0"/>
                </a:lnTo>
                <a:close/>
              </a:path>
            </a:pathLst>
          </a:custGeom>
          <a:blipFill>
            <a:blip r:embed="rId4"/>
            <a:stretch>
              <a:fillRect l="0" t="0" r="0" b="0"/>
            </a:stretch>
          </a:blipFill>
        </p:spPr>
      </p:sp>
      <p:sp>
        <p:nvSpPr>
          <p:cNvPr name="Freeform 6" id="6"/>
          <p:cNvSpPr/>
          <p:nvPr/>
        </p:nvSpPr>
        <p:spPr>
          <a:xfrm flipH="false" flipV="false" rot="0">
            <a:off x="5917466" y="0"/>
            <a:ext cx="2576250" cy="2529409"/>
          </a:xfrm>
          <a:custGeom>
            <a:avLst/>
            <a:gdLst/>
            <a:ahLst/>
            <a:cxnLst/>
            <a:rect r="r" b="b" t="t" l="l"/>
            <a:pathLst>
              <a:path h="2529409" w="2576250">
                <a:moveTo>
                  <a:pt x="0" y="0"/>
                </a:moveTo>
                <a:lnTo>
                  <a:pt x="2576250" y="0"/>
                </a:lnTo>
                <a:lnTo>
                  <a:pt x="2576250" y="2529409"/>
                </a:lnTo>
                <a:lnTo>
                  <a:pt x="0" y="2529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792883" y="3610442"/>
            <a:ext cx="7861759" cy="3987921"/>
          </a:xfrm>
          <a:prstGeom prst="rect">
            <a:avLst/>
          </a:prstGeom>
        </p:spPr>
        <p:txBody>
          <a:bodyPr anchor="t" rtlCol="false" tIns="0" lIns="0" bIns="0" rIns="0">
            <a:spAutoFit/>
          </a:bodyPr>
          <a:lstStyle/>
          <a:p>
            <a:pPr algn="just">
              <a:lnSpc>
                <a:spcPts val="2896"/>
              </a:lnSpc>
            </a:pPr>
            <a:r>
              <a:rPr lang="en-US" sz="2519">
                <a:solidFill>
                  <a:srgbClr val="FFFFFF"/>
                </a:solidFill>
                <a:latin typeface="Anantason UltraExpanded"/>
                <a:ea typeface="Anantason UltraExpanded"/>
                <a:cs typeface="Anantason UltraExpanded"/>
                <a:sym typeface="Anantason UltraExpanded"/>
              </a:rPr>
              <a:t>AI resume and cover letter generators have fundamentally transformed the job application landscape, empowering job seekers to quickly create highly personalized, professional, and ATS-optimized documents. By harnessing the power of large language models, advanced natural language processing, and intelligent design tools, these platforms streamline the creation process and boost the effectiveness of each application.</a:t>
            </a:r>
          </a:p>
        </p:txBody>
      </p:sp>
      <p:sp>
        <p:nvSpPr>
          <p:cNvPr name="Freeform 8" id="8"/>
          <p:cNvSpPr/>
          <p:nvPr/>
        </p:nvSpPr>
        <p:spPr>
          <a:xfrm flipH="false" flipV="false" rot="0">
            <a:off x="8247310" y="8184349"/>
            <a:ext cx="4283177" cy="4205301"/>
          </a:xfrm>
          <a:custGeom>
            <a:avLst/>
            <a:gdLst/>
            <a:ahLst/>
            <a:cxnLst/>
            <a:rect r="r" b="b" t="t" l="l"/>
            <a:pathLst>
              <a:path h="4205301" w="4283177">
                <a:moveTo>
                  <a:pt x="0" y="0"/>
                </a:moveTo>
                <a:lnTo>
                  <a:pt x="4283177" y="0"/>
                </a:lnTo>
                <a:lnTo>
                  <a:pt x="4283177" y="4205302"/>
                </a:lnTo>
                <a:lnTo>
                  <a:pt x="0" y="420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7080889" y="2655794"/>
            <a:ext cx="16219178" cy="19600215"/>
          </a:xfrm>
          <a:custGeom>
            <a:avLst/>
            <a:gdLst/>
            <a:ahLst/>
            <a:cxnLst/>
            <a:rect r="r" b="b" t="t" l="l"/>
            <a:pathLst>
              <a:path h="19600215" w="16219178">
                <a:moveTo>
                  <a:pt x="0" y="0"/>
                </a:moveTo>
                <a:lnTo>
                  <a:pt x="16219178" y="0"/>
                </a:lnTo>
                <a:lnTo>
                  <a:pt x="16219178" y="19600215"/>
                </a:lnTo>
                <a:lnTo>
                  <a:pt x="0" y="19600215"/>
                </a:lnTo>
                <a:lnTo>
                  <a:pt x="0" y="0"/>
                </a:lnTo>
                <a:close/>
              </a:path>
            </a:pathLst>
          </a:custGeom>
          <a:blipFill>
            <a:blip r:embed="rId4"/>
            <a:stretch>
              <a:fillRect l="0" t="0" r="0" b="0"/>
            </a:stretch>
          </a:blipFill>
        </p:spPr>
      </p:sp>
      <p:sp>
        <p:nvSpPr>
          <p:cNvPr name="Freeform 5" id="5"/>
          <p:cNvSpPr/>
          <p:nvPr/>
        </p:nvSpPr>
        <p:spPr>
          <a:xfrm flipH="false" flipV="false" rot="0">
            <a:off x="3465106" y="3574918"/>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465106" y="6138811"/>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069851" y="1770477"/>
            <a:ext cx="14136877" cy="885317"/>
          </a:xfrm>
          <a:prstGeom prst="rect">
            <a:avLst/>
          </a:prstGeom>
        </p:spPr>
        <p:txBody>
          <a:bodyPr anchor="t" rtlCol="false" tIns="0" lIns="0" bIns="0" rIns="0">
            <a:spAutoFit/>
          </a:bodyPr>
          <a:lstStyle/>
          <a:p>
            <a:pPr algn="ctr">
              <a:lnSpc>
                <a:spcPts val="6784"/>
              </a:lnSpc>
            </a:pPr>
            <a:r>
              <a:rPr lang="en-US" b="true" sz="6400">
                <a:solidFill>
                  <a:srgbClr val="8EBFF5"/>
                </a:solidFill>
                <a:latin typeface="Anantason UltraExpanded Bold"/>
                <a:ea typeface="Anantason UltraExpanded Bold"/>
                <a:cs typeface="Anantason UltraExpanded Bold"/>
                <a:sym typeface="Anantason UltraExpanded Bold"/>
              </a:rPr>
              <a:t>RESULT &amp; ACHIEVEMENTS</a:t>
            </a:r>
          </a:p>
        </p:txBody>
      </p:sp>
      <p:sp>
        <p:nvSpPr>
          <p:cNvPr name="Freeform 8" id="8"/>
          <p:cNvSpPr/>
          <p:nvPr/>
        </p:nvSpPr>
        <p:spPr>
          <a:xfrm flipH="false" flipV="false" rot="0">
            <a:off x="13786500" y="8245504"/>
            <a:ext cx="4851876" cy="4851876"/>
          </a:xfrm>
          <a:custGeom>
            <a:avLst/>
            <a:gdLst/>
            <a:ahLst/>
            <a:cxnLst/>
            <a:rect r="r" b="b" t="t" l="l"/>
            <a:pathLst>
              <a:path h="4851876" w="4851876">
                <a:moveTo>
                  <a:pt x="0" y="0"/>
                </a:moveTo>
                <a:lnTo>
                  <a:pt x="4851876" y="0"/>
                </a:lnTo>
                <a:lnTo>
                  <a:pt x="4851876" y="4851876"/>
                </a:lnTo>
                <a:lnTo>
                  <a:pt x="0" y="48518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852264" y="658146"/>
            <a:ext cx="1997648" cy="1997648"/>
          </a:xfrm>
          <a:custGeom>
            <a:avLst/>
            <a:gdLst/>
            <a:ahLst/>
            <a:cxnLst/>
            <a:rect r="r" b="b" t="t" l="l"/>
            <a:pathLst>
              <a:path h="1997648" w="1997648">
                <a:moveTo>
                  <a:pt x="0" y="0"/>
                </a:moveTo>
                <a:lnTo>
                  <a:pt x="1997648" y="0"/>
                </a:lnTo>
                <a:lnTo>
                  <a:pt x="1997648" y="1997648"/>
                </a:lnTo>
                <a:lnTo>
                  <a:pt x="0" y="19976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649532" y="2684369"/>
            <a:ext cx="9893500" cy="6085898"/>
          </a:xfrm>
          <a:prstGeom prst="rect">
            <a:avLst/>
          </a:prstGeom>
        </p:spPr>
        <p:txBody>
          <a:bodyPr anchor="t" rtlCol="false" tIns="0" lIns="0" bIns="0" rIns="0">
            <a:spAutoFit/>
          </a:bodyPr>
          <a:lstStyle/>
          <a:p>
            <a:pPr algn="ctr">
              <a:lnSpc>
                <a:spcPts val="2237"/>
              </a:lnSpc>
              <a:spcBef>
                <a:spcPct val="0"/>
              </a:spcBef>
            </a:pPr>
            <a:r>
              <a:rPr lang="en-US" b="true" sz="2110">
                <a:solidFill>
                  <a:srgbClr val="8EBFF5"/>
                </a:solidFill>
                <a:latin typeface="Anantason UltraExpanded Bold"/>
                <a:ea typeface="Anantason UltraExpanded Bold"/>
                <a:cs typeface="Anantason UltraExpanded Bold"/>
                <a:sym typeface="Anantason UltraExpanded Bold"/>
              </a:rPr>
              <a:t>PERSONALIZED AND TARGETED CONTENT:</a:t>
            </a:r>
          </a:p>
          <a:p>
            <a:pPr algn="ctr">
              <a:lnSpc>
                <a:spcPts val="2237"/>
              </a:lnSpc>
              <a:spcBef>
                <a:spcPct val="0"/>
              </a:spcBef>
            </a:pPr>
            <a:r>
              <a:rPr lang="en-US" b="true" sz="2110">
                <a:solidFill>
                  <a:srgbClr val="FFFFFF"/>
                </a:solidFill>
                <a:latin typeface="Anantason UltraExpanded Bold"/>
                <a:ea typeface="Anantason UltraExpanded Bold"/>
                <a:cs typeface="Anantason UltraExpanded Bold"/>
                <a:sym typeface="Anantason UltraExpanded Bold"/>
              </a:rPr>
              <a:t>AI TOOLS CAN ANALYZE JOB DESCRIPTIONS AND TAILOR RESUMES AND COVER LETTERS TO MATCH SPECIFIC REQUIREMENTS, HIGHLIGHTING RELEVANT SKILLS AND EXPERIENCES.</a:t>
            </a:r>
          </a:p>
          <a:p>
            <a:pPr algn="ctr">
              <a:lnSpc>
                <a:spcPts val="2237"/>
              </a:lnSpc>
              <a:spcBef>
                <a:spcPct val="0"/>
              </a:spcBef>
            </a:pPr>
          </a:p>
          <a:p>
            <a:pPr algn="ctr">
              <a:lnSpc>
                <a:spcPts val="2237"/>
              </a:lnSpc>
              <a:spcBef>
                <a:spcPct val="0"/>
              </a:spcBef>
            </a:pPr>
            <a:r>
              <a:rPr lang="en-US" b="true" sz="2110">
                <a:solidFill>
                  <a:srgbClr val="8EBFF5"/>
                </a:solidFill>
                <a:latin typeface="Anantason UltraExpanded Bold"/>
                <a:ea typeface="Anantason UltraExpanded Bold"/>
                <a:cs typeface="Anantason UltraExpanded Bold"/>
                <a:sym typeface="Anantason UltraExpanded Bold"/>
              </a:rPr>
              <a:t>IMPROVED KEYWORD OPTIMIZATION:</a:t>
            </a:r>
          </a:p>
          <a:p>
            <a:pPr algn="ctr">
              <a:lnSpc>
                <a:spcPts val="2237"/>
              </a:lnSpc>
              <a:spcBef>
                <a:spcPct val="0"/>
              </a:spcBef>
            </a:pPr>
            <a:r>
              <a:rPr lang="en-US" b="true" sz="2110">
                <a:solidFill>
                  <a:srgbClr val="FFFFFF"/>
                </a:solidFill>
                <a:latin typeface="Anantason UltraExpanded Bold"/>
                <a:ea typeface="Anantason UltraExpanded Bold"/>
                <a:cs typeface="Anantason UltraExpanded Bold"/>
                <a:sym typeface="Anantason UltraExpanded Bold"/>
              </a:rPr>
              <a:t>AI CAN IDENTIFY AND INCORPORATE RELEVANT KEYWORDS FROM JOB POSTINGS INTO YOUR APPLICATION MATERIALS, INCREASING VISIBILITY WITH APPLICANT TRACKING SYSTEMS (ATS).</a:t>
            </a:r>
          </a:p>
          <a:p>
            <a:pPr algn="ctr">
              <a:lnSpc>
                <a:spcPts val="2237"/>
              </a:lnSpc>
              <a:spcBef>
                <a:spcPct val="0"/>
              </a:spcBef>
            </a:pPr>
          </a:p>
          <a:p>
            <a:pPr algn="ctr">
              <a:lnSpc>
                <a:spcPts val="2237"/>
              </a:lnSpc>
              <a:spcBef>
                <a:spcPct val="0"/>
              </a:spcBef>
            </a:pPr>
            <a:r>
              <a:rPr lang="en-US" b="true" sz="2110">
                <a:solidFill>
                  <a:srgbClr val="8EBFF5"/>
                </a:solidFill>
                <a:latin typeface="Anantason UltraExpanded Bold"/>
                <a:ea typeface="Anantason UltraExpanded Bold"/>
                <a:cs typeface="Anantason UltraExpanded Bold"/>
                <a:sym typeface="Anantason UltraExpanded Bold"/>
              </a:rPr>
              <a:t>ENHANCED PRESENTATION AND READABILITY:</a:t>
            </a:r>
          </a:p>
          <a:p>
            <a:pPr algn="ctr">
              <a:lnSpc>
                <a:spcPts val="2237"/>
              </a:lnSpc>
              <a:spcBef>
                <a:spcPct val="0"/>
              </a:spcBef>
            </a:pPr>
            <a:r>
              <a:rPr lang="en-US" b="true" sz="2110">
                <a:solidFill>
                  <a:srgbClr val="FFFFFF"/>
                </a:solidFill>
                <a:latin typeface="Anantason UltraExpanded Bold"/>
                <a:ea typeface="Anantason UltraExpanded Bold"/>
                <a:cs typeface="Anantason UltraExpanded Bold"/>
                <a:sym typeface="Anantason UltraExpanded Bold"/>
              </a:rPr>
              <a:t>AI TOOLS CAN ASSIST IN FORMATTING RESUMES AND COVER LETTERS TO ENSURE A CLEAN, PROFESSIONAL, AND EASY-TO-READ LAYOUT.</a:t>
            </a:r>
          </a:p>
          <a:p>
            <a:pPr algn="ctr">
              <a:lnSpc>
                <a:spcPts val="2237"/>
              </a:lnSpc>
              <a:spcBef>
                <a:spcPct val="0"/>
              </a:spcBef>
            </a:pPr>
          </a:p>
          <a:p>
            <a:pPr algn="ctr">
              <a:lnSpc>
                <a:spcPts val="2237"/>
              </a:lnSpc>
              <a:spcBef>
                <a:spcPct val="0"/>
              </a:spcBef>
            </a:pPr>
            <a:r>
              <a:rPr lang="en-US" b="true" sz="2110">
                <a:solidFill>
                  <a:srgbClr val="8EBFF5"/>
                </a:solidFill>
                <a:latin typeface="Anantason UltraExpanded Bold"/>
                <a:ea typeface="Anantason UltraExpanded Bold"/>
                <a:cs typeface="Anantason UltraExpanded Bold"/>
                <a:sym typeface="Anantason UltraExpanded Bold"/>
              </a:rPr>
              <a:t>QUANTIFIABLE ACHIEVEMENTS:</a:t>
            </a:r>
          </a:p>
          <a:p>
            <a:pPr algn="ctr">
              <a:lnSpc>
                <a:spcPts val="2237"/>
              </a:lnSpc>
              <a:spcBef>
                <a:spcPct val="0"/>
              </a:spcBef>
            </a:pPr>
            <a:r>
              <a:rPr lang="en-US" b="true" sz="2110">
                <a:solidFill>
                  <a:srgbClr val="FFFFFF"/>
                </a:solidFill>
                <a:latin typeface="Anantason UltraExpanded Bold"/>
                <a:ea typeface="Anantason UltraExpanded Bold"/>
                <a:cs typeface="Anantason UltraExpanded Bold"/>
                <a:sym typeface="Anantason UltraExpanded Bold"/>
              </a:rPr>
              <a:t>AI CAN HELP IDENTIFY AND PRESENT ACCOMPLISHMENTS WITH QUANTIFIABLE RESULTS (E.G., INCREASED EFFICIENCY BY X%, REDUCED COSTS BY Y%), MAKING YOUR APPLICATION MORE IMPACTFUL.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279922" y="5143500"/>
            <a:ext cx="3184519" cy="6600039"/>
          </a:xfrm>
          <a:custGeom>
            <a:avLst/>
            <a:gdLst/>
            <a:ahLst/>
            <a:cxnLst/>
            <a:rect r="r" b="b" t="t" l="l"/>
            <a:pathLst>
              <a:path h="6600039" w="3184519">
                <a:moveTo>
                  <a:pt x="0" y="0"/>
                </a:moveTo>
                <a:lnTo>
                  <a:pt x="3184519" y="0"/>
                </a:lnTo>
                <a:lnTo>
                  <a:pt x="3184519" y="6600039"/>
                </a:lnTo>
                <a:lnTo>
                  <a:pt x="0" y="6600039"/>
                </a:lnTo>
                <a:lnTo>
                  <a:pt x="0" y="0"/>
                </a:lnTo>
                <a:close/>
              </a:path>
            </a:pathLst>
          </a:custGeom>
          <a:blipFill>
            <a:blip r:embed="rId4"/>
            <a:stretch>
              <a:fillRect l="0" t="0" r="0" b="0"/>
            </a:stretch>
          </a:blipFill>
        </p:spPr>
      </p:sp>
      <p:sp>
        <p:nvSpPr>
          <p:cNvPr name="TextBox 5" id="5"/>
          <p:cNvSpPr txBox="true"/>
          <p:nvPr/>
        </p:nvSpPr>
        <p:spPr>
          <a:xfrm rot="0">
            <a:off x="3737345" y="2810661"/>
            <a:ext cx="10813309" cy="4818078"/>
          </a:xfrm>
          <a:prstGeom prst="rect">
            <a:avLst/>
          </a:prstGeom>
        </p:spPr>
        <p:txBody>
          <a:bodyPr anchor="t" rtlCol="false" tIns="0" lIns="0" bIns="0" rIns="0">
            <a:spAutoFit/>
          </a:bodyPr>
          <a:lstStyle/>
          <a:p>
            <a:pPr algn="ctr">
              <a:lnSpc>
                <a:spcPts val="12528"/>
              </a:lnSpc>
            </a:pPr>
            <a:r>
              <a:rPr lang="en-US" b="true" sz="11819">
                <a:solidFill>
                  <a:srgbClr val="8EBFF5"/>
                </a:solidFill>
                <a:latin typeface="Anantason UltraExpanded Bold"/>
                <a:ea typeface="Anantason UltraExpanded Bold"/>
                <a:cs typeface="Anantason UltraExpanded Bold"/>
                <a:sym typeface="Anantason UltraExpanded Bold"/>
              </a:rPr>
              <a:t>QUESTION AND ANSWER</a:t>
            </a:r>
          </a:p>
        </p:txBody>
      </p:sp>
      <p:sp>
        <p:nvSpPr>
          <p:cNvPr name="Freeform 6" id="6"/>
          <p:cNvSpPr/>
          <p:nvPr/>
        </p:nvSpPr>
        <p:spPr>
          <a:xfrm flipH="false" flipV="false" rot="0">
            <a:off x="14550655" y="2295986"/>
            <a:ext cx="2189107" cy="2189107"/>
          </a:xfrm>
          <a:custGeom>
            <a:avLst/>
            <a:gdLst/>
            <a:ahLst/>
            <a:cxnLst/>
            <a:rect r="r" b="b" t="t" l="l"/>
            <a:pathLst>
              <a:path h="2189107" w="2189107">
                <a:moveTo>
                  <a:pt x="0" y="0"/>
                </a:moveTo>
                <a:lnTo>
                  <a:pt x="2189107" y="0"/>
                </a:lnTo>
                <a:lnTo>
                  <a:pt x="2189107" y="2189107"/>
                </a:lnTo>
                <a:lnTo>
                  <a:pt x="0" y="21891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372156" y="-629033"/>
            <a:ext cx="2925019" cy="2925019"/>
          </a:xfrm>
          <a:custGeom>
            <a:avLst/>
            <a:gdLst/>
            <a:ahLst/>
            <a:cxnLst/>
            <a:rect r="r" b="b" t="t" l="l"/>
            <a:pathLst>
              <a:path h="2925019" w="2925019">
                <a:moveTo>
                  <a:pt x="0" y="0"/>
                </a:moveTo>
                <a:lnTo>
                  <a:pt x="2925019" y="0"/>
                </a:lnTo>
                <a:lnTo>
                  <a:pt x="2925019" y="2925019"/>
                </a:lnTo>
                <a:lnTo>
                  <a:pt x="0" y="2925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9836" y="-1330130"/>
            <a:ext cx="5457072" cy="5457072"/>
          </a:xfrm>
          <a:custGeom>
            <a:avLst/>
            <a:gdLst/>
            <a:ahLst/>
            <a:cxnLst/>
            <a:rect r="r" b="b" t="t" l="l"/>
            <a:pathLst>
              <a:path h="5457072" w="5457072">
                <a:moveTo>
                  <a:pt x="0" y="0"/>
                </a:moveTo>
                <a:lnTo>
                  <a:pt x="5457072" y="0"/>
                </a:lnTo>
                <a:lnTo>
                  <a:pt x="5457072" y="5457072"/>
                </a:lnTo>
                <a:lnTo>
                  <a:pt x="0" y="5457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6268599" y="2632130"/>
            <a:ext cx="10350212" cy="4340579"/>
          </a:xfrm>
          <a:prstGeom prst="rect">
            <a:avLst/>
          </a:prstGeom>
        </p:spPr>
        <p:txBody>
          <a:bodyPr anchor="t" rtlCol="false" tIns="0" lIns="0" bIns="0" rIns="0">
            <a:spAutoFit/>
          </a:bodyPr>
          <a:lstStyle/>
          <a:p>
            <a:pPr algn="ctr">
              <a:lnSpc>
                <a:spcPts val="16847"/>
              </a:lnSpc>
            </a:pPr>
            <a:r>
              <a:rPr lang="en-US" b="true" sz="15894">
                <a:solidFill>
                  <a:srgbClr val="8EBFF5"/>
                </a:solidFill>
                <a:latin typeface="Anantason UltraExpanded Bold"/>
                <a:ea typeface="Anantason UltraExpanded Bold"/>
                <a:cs typeface="Anantason UltraExpanded Bold"/>
                <a:sym typeface="Anantason UltraExpanded Bold"/>
              </a:rPr>
              <a:t>THANK YOU</a:t>
            </a:r>
          </a:p>
        </p:txBody>
      </p:sp>
      <p:sp>
        <p:nvSpPr>
          <p:cNvPr name="Freeform 5" id="5"/>
          <p:cNvSpPr/>
          <p:nvPr/>
        </p:nvSpPr>
        <p:spPr>
          <a:xfrm flipH="false" flipV="false" rot="0">
            <a:off x="333000" y="1227868"/>
            <a:ext cx="5935599" cy="8229600"/>
          </a:xfrm>
          <a:custGeom>
            <a:avLst/>
            <a:gdLst/>
            <a:ahLst/>
            <a:cxnLst/>
            <a:rect r="r" b="b" t="t" l="l"/>
            <a:pathLst>
              <a:path h="8229600" w="5935599">
                <a:moveTo>
                  <a:pt x="0" y="0"/>
                </a:moveTo>
                <a:lnTo>
                  <a:pt x="5935599" y="0"/>
                </a:lnTo>
                <a:lnTo>
                  <a:pt x="5935599" y="8229600"/>
                </a:lnTo>
                <a:lnTo>
                  <a:pt x="0" y="822960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766859"/>
            <a:ext cx="16230600" cy="7831265"/>
          </a:xfrm>
          <a:custGeom>
            <a:avLst/>
            <a:gdLst/>
            <a:ahLst/>
            <a:cxnLst/>
            <a:rect r="r" b="b" t="t" l="l"/>
            <a:pathLst>
              <a:path h="7831265" w="16230600">
                <a:moveTo>
                  <a:pt x="0" y="0"/>
                </a:moveTo>
                <a:lnTo>
                  <a:pt x="16230600" y="0"/>
                </a:lnTo>
                <a:lnTo>
                  <a:pt x="16230600" y="7831265"/>
                </a:lnTo>
                <a:lnTo>
                  <a:pt x="0" y="7831265"/>
                </a:lnTo>
                <a:lnTo>
                  <a:pt x="0" y="0"/>
                </a:lnTo>
                <a:close/>
              </a:path>
            </a:pathLst>
          </a:custGeom>
          <a:blipFill>
            <a:blip r:embed="rId3"/>
            <a:stretch>
              <a:fillRect l="0" t="0" r="0" b="0"/>
            </a:stretch>
          </a:blipFill>
        </p:spPr>
      </p:sp>
      <p:sp>
        <p:nvSpPr>
          <p:cNvPr name="Freeform 4" id="4"/>
          <p:cNvSpPr/>
          <p:nvPr/>
        </p:nvSpPr>
        <p:spPr>
          <a:xfrm flipH="false" flipV="false" rot="0">
            <a:off x="-2100792" y="1555166"/>
            <a:ext cx="8810354" cy="10646953"/>
          </a:xfrm>
          <a:custGeom>
            <a:avLst/>
            <a:gdLst/>
            <a:ahLst/>
            <a:cxnLst/>
            <a:rect r="r" b="b" t="t" l="l"/>
            <a:pathLst>
              <a:path h="10646953" w="8810354">
                <a:moveTo>
                  <a:pt x="0" y="0"/>
                </a:moveTo>
                <a:lnTo>
                  <a:pt x="8810354" y="0"/>
                </a:lnTo>
                <a:lnTo>
                  <a:pt x="8810354" y="10646954"/>
                </a:lnTo>
                <a:lnTo>
                  <a:pt x="0" y="10646954"/>
                </a:lnTo>
                <a:lnTo>
                  <a:pt x="0" y="0"/>
                </a:lnTo>
                <a:close/>
              </a:path>
            </a:pathLst>
          </a:custGeom>
          <a:blipFill>
            <a:blip r:embed="rId4"/>
            <a:stretch>
              <a:fillRect l="0" t="0" r="0" b="0"/>
            </a:stretch>
          </a:blipFill>
        </p:spPr>
      </p:sp>
      <p:sp>
        <p:nvSpPr>
          <p:cNvPr name="TextBox 5" id="5"/>
          <p:cNvSpPr txBox="true"/>
          <p:nvPr/>
        </p:nvSpPr>
        <p:spPr>
          <a:xfrm rot="0">
            <a:off x="3922885" y="1659941"/>
            <a:ext cx="10813309" cy="1114160"/>
          </a:xfrm>
          <a:prstGeom prst="rect">
            <a:avLst/>
          </a:prstGeom>
        </p:spPr>
        <p:txBody>
          <a:bodyPr anchor="t" rtlCol="false" tIns="0" lIns="0" bIns="0" rIns="0">
            <a:spAutoFit/>
          </a:bodyPr>
          <a:lstStyle/>
          <a:p>
            <a:pPr algn="ctr">
              <a:lnSpc>
                <a:spcPts val="8502"/>
              </a:lnSpc>
            </a:pPr>
            <a:r>
              <a:rPr lang="en-US" b="true" sz="8020">
                <a:solidFill>
                  <a:srgbClr val="8EBFF5"/>
                </a:solidFill>
                <a:latin typeface="Anantason UltraExpanded Bold"/>
                <a:ea typeface="Anantason UltraExpanded Bold"/>
                <a:cs typeface="Anantason UltraExpanded Bold"/>
                <a:sym typeface="Anantason UltraExpanded Bold"/>
              </a:rPr>
              <a:t>OVERVIEW</a:t>
            </a:r>
          </a:p>
        </p:txBody>
      </p:sp>
      <p:sp>
        <p:nvSpPr>
          <p:cNvPr name="Freeform 6" id="6"/>
          <p:cNvSpPr/>
          <p:nvPr/>
        </p:nvSpPr>
        <p:spPr>
          <a:xfrm flipH="false" flipV="false" rot="0">
            <a:off x="11951325" y="6551344"/>
            <a:ext cx="5198659" cy="5160851"/>
          </a:xfrm>
          <a:custGeom>
            <a:avLst/>
            <a:gdLst/>
            <a:ahLst/>
            <a:cxnLst/>
            <a:rect r="r" b="b" t="t" l="l"/>
            <a:pathLst>
              <a:path h="5160851" w="5198659">
                <a:moveTo>
                  <a:pt x="0" y="0"/>
                </a:moveTo>
                <a:lnTo>
                  <a:pt x="5198659" y="0"/>
                </a:lnTo>
                <a:lnTo>
                  <a:pt x="5198659" y="5160851"/>
                </a:lnTo>
                <a:lnTo>
                  <a:pt x="0" y="51608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124892" y="1875658"/>
            <a:ext cx="4050185" cy="4020729"/>
          </a:xfrm>
          <a:custGeom>
            <a:avLst/>
            <a:gdLst/>
            <a:ahLst/>
            <a:cxnLst/>
            <a:rect r="r" b="b" t="t" l="l"/>
            <a:pathLst>
              <a:path h="4020729" w="4050185">
                <a:moveTo>
                  <a:pt x="0" y="0"/>
                </a:moveTo>
                <a:lnTo>
                  <a:pt x="4050185" y="0"/>
                </a:lnTo>
                <a:lnTo>
                  <a:pt x="4050185" y="4020729"/>
                </a:lnTo>
                <a:lnTo>
                  <a:pt x="0" y="402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657705" y="3481422"/>
            <a:ext cx="10278070" cy="3954400"/>
          </a:xfrm>
          <a:prstGeom prst="rect">
            <a:avLst/>
          </a:prstGeom>
        </p:spPr>
        <p:txBody>
          <a:bodyPr anchor="t" rtlCol="false" tIns="0" lIns="0" bIns="0" rIns="0">
            <a:spAutoFit/>
          </a:bodyPr>
          <a:lstStyle/>
          <a:p>
            <a:pPr algn="l" marL="712488" indent="-356244" lvl="1">
              <a:lnSpc>
                <a:spcPts val="3498"/>
              </a:lnSpc>
              <a:spcBef>
                <a:spcPct val="0"/>
              </a:spcBef>
              <a:buFont typeface="Arial"/>
              <a:buChar char="•"/>
            </a:pPr>
            <a:r>
              <a:rPr lang="en-US" b="true" sz="3300">
                <a:solidFill>
                  <a:srgbClr val="FFFFFF"/>
                </a:solidFill>
                <a:latin typeface="Anantason UltraExpanded Bold"/>
                <a:ea typeface="Anantason UltraExpanded Bold"/>
                <a:cs typeface="Anantason UltraExpanded Bold"/>
                <a:sym typeface="Anantason UltraExpanded Bold"/>
              </a:rPr>
              <a:t>INTRODUCTION</a:t>
            </a:r>
          </a:p>
          <a:p>
            <a:pPr algn="l" marL="712488" indent="-356244" lvl="1">
              <a:lnSpc>
                <a:spcPts val="3498"/>
              </a:lnSpc>
              <a:spcBef>
                <a:spcPct val="0"/>
              </a:spcBef>
              <a:buFont typeface="Arial"/>
              <a:buChar char="•"/>
            </a:pPr>
            <a:r>
              <a:rPr lang="en-US" b="true" sz="3300">
                <a:solidFill>
                  <a:srgbClr val="FFFFFF"/>
                </a:solidFill>
                <a:latin typeface="Anantason UltraExpanded Bold"/>
                <a:ea typeface="Anantason UltraExpanded Bold"/>
                <a:cs typeface="Anantason UltraExpanded Bold"/>
                <a:sym typeface="Anantason UltraExpanded Bold"/>
              </a:rPr>
              <a:t>WHAT IS AI RESUME &amp; COVER LETTER</a:t>
            </a:r>
          </a:p>
          <a:p>
            <a:pPr algn="l" marL="712488" indent="-356244" lvl="1">
              <a:lnSpc>
                <a:spcPts val="3498"/>
              </a:lnSpc>
              <a:spcBef>
                <a:spcPct val="0"/>
              </a:spcBef>
              <a:buFont typeface="Arial"/>
              <a:buChar char="•"/>
            </a:pPr>
            <a:r>
              <a:rPr lang="en-US" b="true" sz="3300">
                <a:solidFill>
                  <a:srgbClr val="FFFFFF"/>
                </a:solidFill>
                <a:latin typeface="Anantason UltraExpanded Bold"/>
                <a:ea typeface="Anantason UltraExpanded Bold"/>
                <a:cs typeface="Anantason UltraExpanded Bold"/>
                <a:sym typeface="Anantason UltraExpanded Bold"/>
              </a:rPr>
              <a:t>FEATURES</a:t>
            </a:r>
          </a:p>
          <a:p>
            <a:pPr algn="l" marL="712488" indent="-356244" lvl="1">
              <a:lnSpc>
                <a:spcPts val="3498"/>
              </a:lnSpc>
              <a:spcBef>
                <a:spcPct val="0"/>
              </a:spcBef>
              <a:buFont typeface="Arial"/>
              <a:buChar char="•"/>
            </a:pPr>
            <a:r>
              <a:rPr lang="en-US" b="true" sz="3300">
                <a:solidFill>
                  <a:srgbClr val="FFFFFF"/>
                </a:solidFill>
                <a:latin typeface="Anantason UltraExpanded Bold"/>
                <a:ea typeface="Anantason UltraExpanded Bold"/>
                <a:cs typeface="Anantason UltraExpanded Bold"/>
                <a:sym typeface="Anantason UltraExpanded Bold"/>
              </a:rPr>
              <a:t>PROJECT OBJECTIVES</a:t>
            </a:r>
          </a:p>
          <a:p>
            <a:pPr algn="l" marL="712488" indent="-356244" lvl="1">
              <a:lnSpc>
                <a:spcPts val="3498"/>
              </a:lnSpc>
              <a:spcBef>
                <a:spcPct val="0"/>
              </a:spcBef>
              <a:buFont typeface="Arial"/>
              <a:buChar char="•"/>
            </a:pPr>
            <a:r>
              <a:rPr lang="en-US" b="true" sz="3300">
                <a:solidFill>
                  <a:srgbClr val="FFFFFF"/>
                </a:solidFill>
                <a:latin typeface="Anantason UltraExpanded Bold"/>
                <a:ea typeface="Anantason UltraExpanded Bold"/>
                <a:cs typeface="Anantason UltraExpanded Bold"/>
                <a:sym typeface="Anantason UltraExpanded Bold"/>
              </a:rPr>
              <a:t>TECHNOLOGY USED</a:t>
            </a:r>
          </a:p>
          <a:p>
            <a:pPr algn="l" marL="712488" indent="-356244" lvl="1">
              <a:lnSpc>
                <a:spcPts val="3498"/>
              </a:lnSpc>
              <a:spcBef>
                <a:spcPct val="0"/>
              </a:spcBef>
              <a:buFont typeface="Arial"/>
              <a:buChar char="•"/>
            </a:pPr>
            <a:r>
              <a:rPr lang="en-US" b="true" sz="3300">
                <a:solidFill>
                  <a:srgbClr val="FFFFFF"/>
                </a:solidFill>
                <a:latin typeface="Anantason UltraExpanded Bold"/>
                <a:ea typeface="Anantason UltraExpanded Bold"/>
                <a:cs typeface="Anantason UltraExpanded Bold"/>
                <a:sym typeface="Anantason UltraExpanded Bold"/>
              </a:rPr>
              <a:t>PROJECT SCOPE</a:t>
            </a:r>
          </a:p>
          <a:p>
            <a:pPr algn="l" marL="712488" indent="-356244" lvl="1">
              <a:lnSpc>
                <a:spcPts val="3498"/>
              </a:lnSpc>
              <a:spcBef>
                <a:spcPct val="0"/>
              </a:spcBef>
              <a:buFont typeface="Arial"/>
              <a:buChar char="•"/>
            </a:pPr>
            <a:r>
              <a:rPr lang="en-US" b="true" sz="3300">
                <a:solidFill>
                  <a:srgbClr val="FFFFFF"/>
                </a:solidFill>
                <a:latin typeface="Anantason UltraExpanded Bold"/>
                <a:ea typeface="Anantason UltraExpanded Bold"/>
                <a:cs typeface="Anantason UltraExpanded Bold"/>
                <a:sym typeface="Anantason UltraExpanded Bold"/>
              </a:rPr>
              <a:t>METHODOLOGY</a:t>
            </a:r>
          </a:p>
          <a:p>
            <a:pPr algn="l" marL="712488" indent="-356244" lvl="1">
              <a:lnSpc>
                <a:spcPts val="3498"/>
              </a:lnSpc>
              <a:spcBef>
                <a:spcPct val="0"/>
              </a:spcBef>
              <a:buFont typeface="Arial"/>
              <a:buChar char="•"/>
            </a:pPr>
            <a:r>
              <a:rPr lang="en-US" b="true" sz="3300">
                <a:solidFill>
                  <a:srgbClr val="FFFFFF"/>
                </a:solidFill>
                <a:latin typeface="Anantason UltraExpanded Bold"/>
                <a:ea typeface="Anantason UltraExpanded Bold"/>
                <a:cs typeface="Anantason UltraExpanded Bold"/>
                <a:sym typeface="Anantason UltraExpanded Bold"/>
              </a:rPr>
              <a:t>CONCLUSION</a:t>
            </a:r>
          </a:p>
          <a:p>
            <a:pPr algn="l" marL="712488" indent="-356244" lvl="1">
              <a:lnSpc>
                <a:spcPts val="3498"/>
              </a:lnSpc>
              <a:spcBef>
                <a:spcPct val="0"/>
              </a:spcBef>
              <a:buFont typeface="Arial"/>
              <a:buChar char="•"/>
            </a:pPr>
            <a:r>
              <a:rPr lang="en-US" b="true" sz="3300">
                <a:solidFill>
                  <a:srgbClr val="FFFFFF"/>
                </a:solidFill>
                <a:latin typeface="Anantason UltraExpanded Bold"/>
                <a:ea typeface="Anantason UltraExpanded Bold"/>
                <a:cs typeface="Anantason UltraExpanded Bold"/>
                <a:sym typeface="Anantason UltraExpanded Bold"/>
              </a:rPr>
              <a:t>RESULT &amp; ACHIEVEMENTS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true" flipV="false" rot="0">
            <a:off x="12493783" y="1859992"/>
            <a:ext cx="5431900" cy="11257824"/>
          </a:xfrm>
          <a:custGeom>
            <a:avLst/>
            <a:gdLst/>
            <a:ahLst/>
            <a:cxnLst/>
            <a:rect r="r" b="b" t="t" l="l"/>
            <a:pathLst>
              <a:path h="11257824" w="5431900">
                <a:moveTo>
                  <a:pt x="5431900" y="0"/>
                </a:moveTo>
                <a:lnTo>
                  <a:pt x="0" y="0"/>
                </a:lnTo>
                <a:lnTo>
                  <a:pt x="0" y="11257823"/>
                </a:lnTo>
                <a:lnTo>
                  <a:pt x="5431900" y="11257823"/>
                </a:lnTo>
                <a:lnTo>
                  <a:pt x="5431900" y="0"/>
                </a:lnTo>
                <a:close/>
              </a:path>
            </a:pathLst>
          </a:custGeom>
          <a:blipFill>
            <a:blip r:embed="rId4"/>
            <a:stretch>
              <a:fillRect l="0" t="0" r="0" b="0"/>
            </a:stretch>
          </a:blipFill>
        </p:spPr>
      </p:sp>
      <p:sp>
        <p:nvSpPr>
          <p:cNvPr name="Freeform 5" id="5"/>
          <p:cNvSpPr/>
          <p:nvPr/>
        </p:nvSpPr>
        <p:spPr>
          <a:xfrm flipH="false" flipV="false" rot="0">
            <a:off x="11917506" y="667200"/>
            <a:ext cx="3292227" cy="3268283"/>
          </a:xfrm>
          <a:custGeom>
            <a:avLst/>
            <a:gdLst/>
            <a:ahLst/>
            <a:cxnLst/>
            <a:rect r="r" b="b" t="t" l="l"/>
            <a:pathLst>
              <a:path h="3268283" w="3292227">
                <a:moveTo>
                  <a:pt x="0" y="0"/>
                </a:moveTo>
                <a:lnTo>
                  <a:pt x="3292227" y="0"/>
                </a:lnTo>
                <a:lnTo>
                  <a:pt x="3292227" y="3268283"/>
                </a:lnTo>
                <a:lnTo>
                  <a:pt x="0" y="32682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70655" y="1964767"/>
            <a:ext cx="11428213" cy="1142024"/>
          </a:xfrm>
          <a:prstGeom prst="rect">
            <a:avLst/>
          </a:prstGeom>
        </p:spPr>
        <p:txBody>
          <a:bodyPr anchor="t" rtlCol="false" tIns="0" lIns="0" bIns="0" rIns="0">
            <a:spAutoFit/>
          </a:bodyPr>
          <a:lstStyle/>
          <a:p>
            <a:pPr algn="l">
              <a:lnSpc>
                <a:spcPts val="8724"/>
              </a:lnSpc>
            </a:pPr>
            <a:r>
              <a:rPr lang="en-US" b="true" sz="8230">
                <a:solidFill>
                  <a:srgbClr val="8EBFF5"/>
                </a:solidFill>
                <a:latin typeface="Anantason UltraExpanded Bold"/>
                <a:ea typeface="Anantason UltraExpanded Bold"/>
                <a:cs typeface="Anantason UltraExpanded Bold"/>
                <a:sym typeface="Anantason UltraExpanded Bold"/>
              </a:rPr>
              <a:t>INTRODUCTION</a:t>
            </a:r>
          </a:p>
        </p:txBody>
      </p:sp>
      <p:sp>
        <p:nvSpPr>
          <p:cNvPr name="TextBox 7" id="7"/>
          <p:cNvSpPr txBox="true"/>
          <p:nvPr/>
        </p:nvSpPr>
        <p:spPr>
          <a:xfrm rot="0">
            <a:off x="1870655" y="3954533"/>
            <a:ext cx="9894698" cy="3903466"/>
          </a:xfrm>
          <a:prstGeom prst="rect">
            <a:avLst/>
          </a:prstGeom>
        </p:spPr>
        <p:txBody>
          <a:bodyPr anchor="t" rtlCol="false" tIns="0" lIns="0" bIns="0" rIns="0">
            <a:spAutoFit/>
          </a:bodyPr>
          <a:lstStyle/>
          <a:p>
            <a:pPr algn="just">
              <a:lnSpc>
                <a:spcPts val="3126"/>
              </a:lnSpc>
            </a:pPr>
            <a:r>
              <a:rPr lang="en-US" sz="2719" b="true">
                <a:solidFill>
                  <a:srgbClr val="FFFFFF"/>
                </a:solidFill>
                <a:latin typeface="Anantason UltraExpanded Medium"/>
                <a:ea typeface="Anantason UltraExpanded Medium"/>
                <a:cs typeface="Anantason UltraExpanded Medium"/>
                <a:sym typeface="Anantason UltraExpanded Medium"/>
              </a:rPr>
              <a:t>AI resumes and cover letters are becoming increasingly common, offering a streamlined approach to job applications using artificial intelligence</a:t>
            </a:r>
            <a:r>
              <a:rPr lang="en-US" sz="2719">
                <a:solidFill>
                  <a:srgbClr val="FFFFFF"/>
                </a:solidFill>
                <a:latin typeface="Anantason UltraExpanded"/>
                <a:ea typeface="Anantason UltraExpanded"/>
                <a:cs typeface="Anantason UltraExpanded"/>
                <a:sym typeface="Anantason UltraExpanded"/>
              </a:rPr>
              <a:t>. AI tools can analyze job descriptions, identify relevant skills, and generate tailored content for both resumes and cover letters, often saving time and effort for job seekers. However, it's crucial to understand that while AI can be a powerful assistant, it's not a replacement for human review and personalization.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1315471" y="2608596"/>
            <a:ext cx="11428213" cy="2242487"/>
          </a:xfrm>
          <a:prstGeom prst="rect">
            <a:avLst/>
          </a:prstGeom>
        </p:spPr>
        <p:txBody>
          <a:bodyPr anchor="t" rtlCol="false" tIns="0" lIns="0" bIns="0" rIns="0">
            <a:spAutoFit/>
          </a:bodyPr>
          <a:lstStyle/>
          <a:p>
            <a:pPr algn="l">
              <a:lnSpc>
                <a:spcPts val="8724"/>
              </a:lnSpc>
            </a:pPr>
            <a:r>
              <a:rPr lang="en-US" b="true" sz="8230">
                <a:solidFill>
                  <a:srgbClr val="8EBFF5"/>
                </a:solidFill>
                <a:latin typeface="Anantason UltraExpanded Bold"/>
                <a:ea typeface="Anantason UltraExpanded Bold"/>
                <a:cs typeface="Anantason UltraExpanded Bold"/>
                <a:sym typeface="Anantason UltraExpanded Bold"/>
              </a:rPr>
              <a:t>WHAT IS AI RESUME?</a:t>
            </a:r>
          </a:p>
        </p:txBody>
      </p:sp>
      <p:sp>
        <p:nvSpPr>
          <p:cNvPr name="Freeform 5" id="5"/>
          <p:cNvSpPr/>
          <p:nvPr/>
        </p:nvSpPr>
        <p:spPr>
          <a:xfrm flipH="false" flipV="false" rot="0">
            <a:off x="12537177" y="6980561"/>
            <a:ext cx="4193763" cy="4193763"/>
          </a:xfrm>
          <a:custGeom>
            <a:avLst/>
            <a:gdLst/>
            <a:ahLst/>
            <a:cxnLst/>
            <a:rect r="r" b="b" t="t" l="l"/>
            <a:pathLst>
              <a:path h="4193763" w="4193763">
                <a:moveTo>
                  <a:pt x="0" y="0"/>
                </a:moveTo>
                <a:lnTo>
                  <a:pt x="4193763" y="0"/>
                </a:lnTo>
                <a:lnTo>
                  <a:pt x="4193763" y="4193763"/>
                </a:lnTo>
                <a:lnTo>
                  <a:pt x="0" y="41937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45319" y="5338007"/>
            <a:ext cx="9960313" cy="2996051"/>
          </a:xfrm>
          <a:prstGeom prst="rect">
            <a:avLst/>
          </a:prstGeom>
        </p:spPr>
        <p:txBody>
          <a:bodyPr anchor="t" rtlCol="false" tIns="0" lIns="0" bIns="0" rIns="0">
            <a:spAutoFit/>
          </a:bodyPr>
          <a:lstStyle/>
          <a:p>
            <a:pPr algn="just">
              <a:lnSpc>
                <a:spcPts val="2666"/>
              </a:lnSpc>
            </a:pPr>
            <a:r>
              <a:rPr lang="en-US" sz="2319">
                <a:solidFill>
                  <a:srgbClr val="FFFFFF"/>
                </a:solidFill>
                <a:latin typeface="Anantason UltraExpanded"/>
                <a:ea typeface="Anantason UltraExpanded"/>
                <a:cs typeface="Anantason UltraExpanded"/>
                <a:sym typeface="Anantason UltraExpanded"/>
              </a:rPr>
              <a:t>An AI resume is a resume created or enhanced using artificial intelligence technologies. AI resume tools—often called AI resume builders or generators—analyze job descriptions and user inputs (such as work history, skills, and education) to automatically generate tailored, professional resumes optimized for both human readers and Applicant Tracking Systems (ATS). These AI-powered platforms help job seekers quickly craft customized resumes that highlight relevant skills, experiences, and keywords specific to a job role.</a:t>
            </a:r>
          </a:p>
        </p:txBody>
      </p:sp>
      <p:sp>
        <p:nvSpPr>
          <p:cNvPr name="Freeform 7" id="7"/>
          <p:cNvSpPr/>
          <p:nvPr/>
        </p:nvSpPr>
        <p:spPr>
          <a:xfrm flipH="false" flipV="false" rot="0">
            <a:off x="8443130" y="1609569"/>
            <a:ext cx="2267591" cy="2267591"/>
          </a:xfrm>
          <a:custGeom>
            <a:avLst/>
            <a:gdLst/>
            <a:ahLst/>
            <a:cxnLst/>
            <a:rect r="r" b="b" t="t" l="l"/>
            <a:pathLst>
              <a:path h="2267591" w="2267591">
                <a:moveTo>
                  <a:pt x="0" y="0"/>
                </a:moveTo>
                <a:lnTo>
                  <a:pt x="2267591" y="0"/>
                </a:lnTo>
                <a:lnTo>
                  <a:pt x="2267591" y="2267592"/>
                </a:lnTo>
                <a:lnTo>
                  <a:pt x="0" y="2267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710721" y="2208594"/>
            <a:ext cx="9670423" cy="3831905"/>
          </a:xfrm>
          <a:custGeom>
            <a:avLst/>
            <a:gdLst/>
            <a:ahLst/>
            <a:cxnLst/>
            <a:rect r="r" b="b" t="t" l="l"/>
            <a:pathLst>
              <a:path h="3831905" w="9670423">
                <a:moveTo>
                  <a:pt x="0" y="0"/>
                </a:moveTo>
                <a:lnTo>
                  <a:pt x="9670423" y="0"/>
                </a:lnTo>
                <a:lnTo>
                  <a:pt x="9670423" y="3831905"/>
                </a:lnTo>
                <a:lnTo>
                  <a:pt x="0" y="3831905"/>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459726" y="1251941"/>
            <a:ext cx="8109846" cy="11244154"/>
          </a:xfrm>
          <a:custGeom>
            <a:avLst/>
            <a:gdLst/>
            <a:ahLst/>
            <a:cxnLst/>
            <a:rect r="r" b="b" t="t" l="l"/>
            <a:pathLst>
              <a:path h="11244154" w="8109846">
                <a:moveTo>
                  <a:pt x="0" y="0"/>
                </a:moveTo>
                <a:lnTo>
                  <a:pt x="8109847" y="0"/>
                </a:lnTo>
                <a:lnTo>
                  <a:pt x="8109847" y="11244154"/>
                </a:lnTo>
                <a:lnTo>
                  <a:pt x="0" y="11244154"/>
                </a:lnTo>
                <a:lnTo>
                  <a:pt x="0" y="0"/>
                </a:lnTo>
                <a:close/>
              </a:path>
            </a:pathLst>
          </a:custGeom>
          <a:blipFill>
            <a:blip r:embed="rId4"/>
            <a:stretch>
              <a:fillRect l="0" t="0" r="0" b="0"/>
            </a:stretch>
          </a:blipFill>
        </p:spPr>
      </p:sp>
      <p:sp>
        <p:nvSpPr>
          <p:cNvPr name="TextBox 5" id="5"/>
          <p:cNvSpPr txBox="true"/>
          <p:nvPr/>
        </p:nvSpPr>
        <p:spPr>
          <a:xfrm rot="0">
            <a:off x="7049477" y="1524677"/>
            <a:ext cx="9236002" cy="3027715"/>
          </a:xfrm>
          <a:prstGeom prst="rect">
            <a:avLst/>
          </a:prstGeom>
        </p:spPr>
        <p:txBody>
          <a:bodyPr anchor="t" rtlCol="false" tIns="0" lIns="0" bIns="0" rIns="0">
            <a:spAutoFit/>
          </a:bodyPr>
          <a:lstStyle/>
          <a:p>
            <a:pPr algn="r">
              <a:lnSpc>
                <a:spcPts val="7876"/>
              </a:lnSpc>
            </a:pPr>
            <a:r>
              <a:rPr lang="en-US" b="true" sz="7430">
                <a:solidFill>
                  <a:srgbClr val="8EBFF5"/>
                </a:solidFill>
                <a:latin typeface="Anantason UltraExpanded Bold"/>
                <a:ea typeface="Anantason UltraExpanded Bold"/>
                <a:cs typeface="Anantason UltraExpanded Bold"/>
                <a:sym typeface="Anantason UltraExpanded Bold"/>
              </a:rPr>
              <a:t>WHAT IS AI COVER LETTER?</a:t>
            </a:r>
          </a:p>
        </p:txBody>
      </p:sp>
      <p:sp>
        <p:nvSpPr>
          <p:cNvPr name="TextBox 6" id="6"/>
          <p:cNvSpPr txBox="true"/>
          <p:nvPr/>
        </p:nvSpPr>
        <p:spPr>
          <a:xfrm rot="0">
            <a:off x="7827415" y="4736767"/>
            <a:ext cx="8458064" cy="3996176"/>
          </a:xfrm>
          <a:prstGeom prst="rect">
            <a:avLst/>
          </a:prstGeom>
        </p:spPr>
        <p:txBody>
          <a:bodyPr anchor="t" rtlCol="false" tIns="0" lIns="0" bIns="0" rIns="0">
            <a:spAutoFit/>
          </a:bodyPr>
          <a:lstStyle/>
          <a:p>
            <a:pPr algn="just">
              <a:lnSpc>
                <a:spcPts val="2666"/>
              </a:lnSpc>
            </a:pPr>
            <a:r>
              <a:rPr lang="en-US" sz="2319">
                <a:solidFill>
                  <a:srgbClr val="FFFFFF"/>
                </a:solidFill>
                <a:latin typeface="Anantason UltraExpanded"/>
                <a:ea typeface="Anantason UltraExpanded"/>
                <a:cs typeface="Anantason UltraExpanded"/>
                <a:sym typeface="Anantason UltraExpanded"/>
              </a:rPr>
              <a:t>An AI cover letter is a job application document generated with the help of artificial intelligence tools that use advanced algorithms—such as natural language processing (NLP) and machine learning—to quickly craft personalized, professional cover letters tailored to specific job descriptions and industries. Unlike traditional cover letters, which are manually written, AI cover letter generators analyze your resume, input job details, and relevant skills, then generate content that matches the job requirements and is optimized for both human reviewers and Applicant Tracking Systems (ATS)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4775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2573546" y="3107377"/>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98672" y="1827450"/>
            <a:ext cx="12290656" cy="887960"/>
          </a:xfrm>
          <a:prstGeom prst="rect">
            <a:avLst/>
          </a:prstGeom>
        </p:spPr>
        <p:txBody>
          <a:bodyPr anchor="t" rtlCol="false" tIns="0" lIns="0" bIns="0" rIns="0">
            <a:spAutoFit/>
          </a:bodyPr>
          <a:lstStyle/>
          <a:p>
            <a:pPr algn="ctr">
              <a:lnSpc>
                <a:spcPts val="6788"/>
              </a:lnSpc>
            </a:pPr>
            <a:r>
              <a:rPr lang="en-US" b="true" sz="6404">
                <a:solidFill>
                  <a:srgbClr val="8EBFF5"/>
                </a:solidFill>
                <a:latin typeface="Anantason UltraExpanded Bold"/>
                <a:ea typeface="Anantason UltraExpanded Bold"/>
                <a:cs typeface="Anantason UltraExpanded Bold"/>
                <a:sym typeface="Anantason UltraExpanded Bold"/>
              </a:rPr>
              <a:t>FEATURES</a:t>
            </a:r>
          </a:p>
        </p:txBody>
      </p:sp>
      <p:sp>
        <p:nvSpPr>
          <p:cNvPr name="TextBox 6" id="6"/>
          <p:cNvSpPr txBox="true"/>
          <p:nvPr/>
        </p:nvSpPr>
        <p:spPr>
          <a:xfrm rot="0">
            <a:off x="2719474" y="3417954"/>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1</a:t>
            </a:r>
          </a:p>
        </p:txBody>
      </p:sp>
      <p:sp>
        <p:nvSpPr>
          <p:cNvPr name="TextBox 7" id="7"/>
          <p:cNvSpPr txBox="true"/>
          <p:nvPr/>
        </p:nvSpPr>
        <p:spPr>
          <a:xfrm rot="0">
            <a:off x="1368236" y="5065219"/>
            <a:ext cx="3578151" cy="2597723"/>
          </a:xfrm>
          <a:prstGeom prst="rect">
            <a:avLst/>
          </a:prstGeom>
        </p:spPr>
        <p:txBody>
          <a:bodyPr anchor="t" rtlCol="false" tIns="0" lIns="0" bIns="0" rIns="0">
            <a:spAutoFit/>
          </a:bodyPr>
          <a:lstStyle/>
          <a:p>
            <a:pPr algn="ctr">
              <a:lnSpc>
                <a:spcPts val="2978"/>
              </a:lnSpc>
            </a:pPr>
            <a:r>
              <a:rPr lang="en-US" sz="2590">
                <a:solidFill>
                  <a:srgbClr val="FFFFFF"/>
                </a:solidFill>
                <a:latin typeface="Anantason UltraExpanded"/>
                <a:ea typeface="Anantason UltraExpanded"/>
                <a:cs typeface="Anantason UltraExpanded"/>
                <a:sym typeface="Anantason UltraExpanded"/>
              </a:rPr>
              <a:t>Personalization &amp; Tailoring :</a:t>
            </a:r>
          </a:p>
          <a:p>
            <a:pPr algn="ctr" marL="559216" indent="-279608" lvl="1">
              <a:lnSpc>
                <a:spcPts val="2978"/>
              </a:lnSpc>
              <a:buFont typeface="Arial"/>
              <a:buChar char="•"/>
            </a:pPr>
            <a:r>
              <a:rPr lang="en-US" sz="2590">
                <a:solidFill>
                  <a:srgbClr val="FFFFFF"/>
                </a:solidFill>
                <a:latin typeface="Anantason UltraExpanded"/>
                <a:ea typeface="Anantason UltraExpanded"/>
                <a:cs typeface="Anantason UltraExpanded"/>
                <a:sym typeface="Anantason UltraExpanded"/>
              </a:rPr>
              <a:t>Job Description Analysis</a:t>
            </a:r>
          </a:p>
          <a:p>
            <a:pPr algn="ctr" marL="559216" indent="-279608" lvl="1">
              <a:lnSpc>
                <a:spcPts val="2978"/>
              </a:lnSpc>
              <a:buFont typeface="Arial"/>
              <a:buChar char="•"/>
            </a:pPr>
            <a:r>
              <a:rPr lang="en-US" sz="2590">
                <a:solidFill>
                  <a:srgbClr val="FFFFFF"/>
                </a:solidFill>
                <a:latin typeface="Anantason UltraExpanded"/>
                <a:ea typeface="Anantason UltraExpanded"/>
                <a:cs typeface="Anantason UltraExpanded"/>
                <a:sym typeface="Anantason UltraExpanded"/>
              </a:rPr>
              <a:t>Skill &amp; Keyword Optimization</a:t>
            </a:r>
          </a:p>
          <a:p>
            <a:pPr algn="ctr">
              <a:lnSpc>
                <a:spcPts val="2978"/>
              </a:lnSpc>
            </a:pPr>
          </a:p>
        </p:txBody>
      </p:sp>
      <p:sp>
        <p:nvSpPr>
          <p:cNvPr name="Freeform 8" id="8"/>
          <p:cNvSpPr/>
          <p:nvPr/>
        </p:nvSpPr>
        <p:spPr>
          <a:xfrm flipH="false" flipV="false" rot="0">
            <a:off x="6377562" y="3107377"/>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523490" y="3417954"/>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2</a:t>
            </a:r>
          </a:p>
        </p:txBody>
      </p:sp>
      <p:sp>
        <p:nvSpPr>
          <p:cNvPr name="TextBox 10" id="10"/>
          <p:cNvSpPr txBox="true"/>
          <p:nvPr/>
        </p:nvSpPr>
        <p:spPr>
          <a:xfrm rot="0">
            <a:off x="5134211" y="5046169"/>
            <a:ext cx="4299188" cy="3244414"/>
          </a:xfrm>
          <a:prstGeom prst="rect">
            <a:avLst/>
          </a:prstGeom>
        </p:spPr>
        <p:txBody>
          <a:bodyPr anchor="t" rtlCol="false" tIns="0" lIns="0" bIns="0" rIns="0">
            <a:spAutoFit/>
          </a:bodyPr>
          <a:lstStyle/>
          <a:p>
            <a:pPr algn="ctr">
              <a:lnSpc>
                <a:spcPts val="2911"/>
              </a:lnSpc>
            </a:pPr>
            <a:r>
              <a:rPr lang="en-US" sz="2531">
                <a:solidFill>
                  <a:srgbClr val="FFFFFF"/>
                </a:solidFill>
                <a:latin typeface="Anantason UltraExpanded"/>
                <a:ea typeface="Anantason UltraExpanded"/>
                <a:cs typeface="Anantason UltraExpanded"/>
                <a:sym typeface="Anantason UltraExpanded"/>
              </a:rPr>
              <a:t>Content Generation &amp; Enhancement :</a:t>
            </a:r>
          </a:p>
          <a:p>
            <a:pPr algn="ctr" marL="546516" indent="-273258" lvl="1">
              <a:lnSpc>
                <a:spcPts val="2911"/>
              </a:lnSpc>
              <a:buFont typeface="Arial"/>
              <a:buChar char="•"/>
            </a:pPr>
            <a:r>
              <a:rPr lang="en-US" sz="2531">
                <a:solidFill>
                  <a:srgbClr val="FFFFFF"/>
                </a:solidFill>
                <a:latin typeface="Anantason UltraExpanded"/>
                <a:ea typeface="Anantason UltraExpanded"/>
                <a:cs typeface="Anantason UltraExpanded"/>
                <a:sym typeface="Anantason UltraExpanded"/>
              </a:rPr>
              <a:t>Automated Writing &amp; Suggestions</a:t>
            </a:r>
          </a:p>
          <a:p>
            <a:pPr algn="ctr" marL="589695" indent="-294848" lvl="1">
              <a:lnSpc>
                <a:spcPts val="3141"/>
              </a:lnSpc>
              <a:buFont typeface="Arial"/>
              <a:buChar char="•"/>
            </a:pPr>
            <a:r>
              <a:rPr lang="en-US" sz="2731">
                <a:solidFill>
                  <a:srgbClr val="FFFFFF"/>
                </a:solidFill>
                <a:latin typeface="Anantason UltraExpanded"/>
                <a:ea typeface="Anantason UltraExpanded"/>
                <a:cs typeface="Anantason UltraExpanded"/>
                <a:sym typeface="Anantason UltraExpanded"/>
              </a:rPr>
              <a:t>Real-time Feedback</a:t>
            </a:r>
          </a:p>
          <a:p>
            <a:pPr algn="ctr">
              <a:lnSpc>
                <a:spcPts val="2681"/>
              </a:lnSpc>
            </a:pPr>
          </a:p>
          <a:p>
            <a:pPr algn="ctr">
              <a:lnSpc>
                <a:spcPts val="2681"/>
              </a:lnSpc>
            </a:pPr>
          </a:p>
          <a:p>
            <a:pPr algn="ctr">
              <a:lnSpc>
                <a:spcPts val="2681"/>
              </a:lnSpc>
            </a:pPr>
          </a:p>
        </p:txBody>
      </p:sp>
      <p:sp>
        <p:nvSpPr>
          <p:cNvPr name="Freeform 11" id="11"/>
          <p:cNvSpPr/>
          <p:nvPr/>
        </p:nvSpPr>
        <p:spPr>
          <a:xfrm flipH="false" flipV="false" rot="0">
            <a:off x="10178675" y="3107377"/>
            <a:ext cx="1576938" cy="1548267"/>
          </a:xfrm>
          <a:custGeom>
            <a:avLst/>
            <a:gdLst/>
            <a:ahLst/>
            <a:cxnLst/>
            <a:rect r="r" b="b" t="t" l="l"/>
            <a:pathLst>
              <a:path h="1548267" w="1576938">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324604" y="3417954"/>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3</a:t>
            </a:r>
          </a:p>
        </p:txBody>
      </p:sp>
      <p:sp>
        <p:nvSpPr>
          <p:cNvPr name="TextBox 13" id="13"/>
          <p:cNvSpPr txBox="true"/>
          <p:nvPr/>
        </p:nvSpPr>
        <p:spPr>
          <a:xfrm rot="0">
            <a:off x="9433399" y="5055694"/>
            <a:ext cx="3115215" cy="1836016"/>
          </a:xfrm>
          <a:prstGeom prst="rect">
            <a:avLst/>
          </a:prstGeom>
        </p:spPr>
        <p:txBody>
          <a:bodyPr anchor="t" rtlCol="false" tIns="0" lIns="0" bIns="0" rIns="0">
            <a:spAutoFit/>
          </a:bodyPr>
          <a:lstStyle/>
          <a:p>
            <a:pPr algn="ctr">
              <a:lnSpc>
                <a:spcPts val="2932"/>
              </a:lnSpc>
            </a:pPr>
            <a:r>
              <a:rPr lang="en-US" sz="2549">
                <a:solidFill>
                  <a:srgbClr val="FFFFFF"/>
                </a:solidFill>
                <a:latin typeface="Anantason UltraExpanded"/>
                <a:ea typeface="Anantason UltraExpanded"/>
                <a:cs typeface="Anantason UltraExpanded"/>
                <a:sym typeface="Anantason UltraExpanded"/>
              </a:rPr>
              <a:t>ATS  Compatibility :</a:t>
            </a:r>
          </a:p>
          <a:p>
            <a:pPr algn="ctr" marL="550507" indent="-275254" lvl="1">
              <a:lnSpc>
                <a:spcPts val="2932"/>
              </a:lnSpc>
              <a:buFont typeface="Arial"/>
              <a:buChar char="•"/>
            </a:pPr>
            <a:r>
              <a:rPr lang="en-US" sz="2549">
                <a:solidFill>
                  <a:srgbClr val="FFFFFF"/>
                </a:solidFill>
                <a:latin typeface="Anantason UltraExpanded"/>
                <a:ea typeface="Anantason UltraExpanded"/>
                <a:cs typeface="Anantason UltraExpanded"/>
                <a:sym typeface="Anantason UltraExpanded"/>
              </a:rPr>
              <a:t>ATS-Friendly Formatting</a:t>
            </a:r>
          </a:p>
          <a:p>
            <a:pPr algn="ctr">
              <a:lnSpc>
                <a:spcPts val="2932"/>
              </a:lnSpc>
            </a:pPr>
          </a:p>
        </p:txBody>
      </p:sp>
      <p:sp>
        <p:nvSpPr>
          <p:cNvPr name="Freeform 14" id="14"/>
          <p:cNvSpPr/>
          <p:nvPr/>
        </p:nvSpPr>
        <p:spPr>
          <a:xfrm flipH="false" flipV="false" rot="0">
            <a:off x="13979788" y="3107377"/>
            <a:ext cx="1576938" cy="1548267"/>
          </a:xfrm>
          <a:custGeom>
            <a:avLst/>
            <a:gdLst/>
            <a:ahLst/>
            <a:cxnLst/>
            <a:rect r="r" b="b" t="t" l="l"/>
            <a:pathLst>
              <a:path h="1548267" w="1576938">
                <a:moveTo>
                  <a:pt x="0" y="0"/>
                </a:moveTo>
                <a:lnTo>
                  <a:pt x="1576939" y="0"/>
                </a:lnTo>
                <a:lnTo>
                  <a:pt x="1576939"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4125717" y="3417954"/>
            <a:ext cx="1285081" cy="831862"/>
          </a:xfrm>
          <a:prstGeom prst="rect">
            <a:avLst/>
          </a:prstGeom>
        </p:spPr>
        <p:txBody>
          <a:bodyPr anchor="t" rtlCol="false" tIns="0" lIns="0" bIns="0" rIns="0">
            <a:spAutoFit/>
          </a:bodyPr>
          <a:lstStyle/>
          <a:p>
            <a:pPr algn="ctr">
              <a:lnSpc>
                <a:spcPts val="6910"/>
              </a:lnSpc>
            </a:pPr>
            <a:r>
              <a:rPr lang="en-US" sz="4936">
                <a:solidFill>
                  <a:srgbClr val="8EBFF5"/>
                </a:solidFill>
                <a:latin typeface="Anantason UltraExpanded"/>
                <a:ea typeface="Anantason UltraExpanded"/>
                <a:cs typeface="Anantason UltraExpanded"/>
                <a:sym typeface="Anantason UltraExpanded"/>
              </a:rPr>
              <a:t>4</a:t>
            </a:r>
          </a:p>
        </p:txBody>
      </p:sp>
      <p:sp>
        <p:nvSpPr>
          <p:cNvPr name="TextBox 16" id="16"/>
          <p:cNvSpPr txBox="true"/>
          <p:nvPr/>
        </p:nvSpPr>
        <p:spPr>
          <a:xfrm rot="0">
            <a:off x="12960018" y="5055694"/>
            <a:ext cx="3389709" cy="2405944"/>
          </a:xfrm>
          <a:prstGeom prst="rect">
            <a:avLst/>
          </a:prstGeom>
        </p:spPr>
        <p:txBody>
          <a:bodyPr anchor="t" rtlCol="false" tIns="0" lIns="0" bIns="0" rIns="0">
            <a:spAutoFit/>
          </a:bodyPr>
          <a:lstStyle/>
          <a:p>
            <a:pPr algn="ctr">
              <a:lnSpc>
                <a:spcPts val="2747"/>
              </a:lnSpc>
            </a:pPr>
            <a:r>
              <a:rPr lang="en-US" sz="2388">
                <a:solidFill>
                  <a:srgbClr val="FFFFFF"/>
                </a:solidFill>
                <a:latin typeface="Anantason UltraExpanded"/>
                <a:ea typeface="Anantason UltraExpanded"/>
                <a:cs typeface="Anantason UltraExpanded"/>
                <a:sym typeface="Anantason UltraExpanded"/>
              </a:rPr>
              <a:t>Error Detection and Professionalism :</a:t>
            </a:r>
          </a:p>
          <a:p>
            <a:pPr algn="ctr" marL="515762" indent="-257881" lvl="1">
              <a:lnSpc>
                <a:spcPts val="2747"/>
              </a:lnSpc>
              <a:buFont typeface="Arial"/>
              <a:buChar char="•"/>
            </a:pPr>
            <a:r>
              <a:rPr lang="en-US" sz="2388">
                <a:solidFill>
                  <a:srgbClr val="FFFFFF"/>
                </a:solidFill>
                <a:latin typeface="Anantason UltraExpanded"/>
                <a:ea typeface="Anantason UltraExpanded"/>
                <a:cs typeface="Anantason UltraExpanded"/>
                <a:sym typeface="Anantason UltraExpanded"/>
              </a:rPr>
              <a:t>Grammar &amp; Style Checking</a:t>
            </a:r>
          </a:p>
          <a:p>
            <a:pPr algn="ctr" marL="515762" indent="-257881" lvl="1">
              <a:lnSpc>
                <a:spcPts val="2747"/>
              </a:lnSpc>
              <a:buFont typeface="Arial"/>
              <a:buChar char="•"/>
            </a:pPr>
            <a:r>
              <a:rPr lang="en-US" sz="2388">
                <a:solidFill>
                  <a:srgbClr val="FFFFFF"/>
                </a:solidFill>
                <a:latin typeface="Anantason UltraExpanded"/>
                <a:ea typeface="Anantason UltraExpanded"/>
                <a:cs typeface="Anantason UltraExpanded"/>
                <a:sym typeface="Anantason UltraExpanded"/>
              </a:rPr>
              <a:t>Professional Tone Adjustment</a:t>
            </a:r>
          </a:p>
          <a:p>
            <a:pPr algn="ctr">
              <a:lnSpc>
                <a:spcPts val="27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grpSp>
        <p:nvGrpSpPr>
          <p:cNvPr name="Group 4" id="4"/>
          <p:cNvGrpSpPr/>
          <p:nvPr/>
        </p:nvGrpSpPr>
        <p:grpSpPr>
          <a:xfrm rot="0">
            <a:off x="1882225" y="3248580"/>
            <a:ext cx="4577413" cy="4981310"/>
            <a:chOff x="0" y="0"/>
            <a:chExt cx="1205574" cy="1311950"/>
          </a:xfrm>
        </p:grpSpPr>
        <p:sp>
          <p:nvSpPr>
            <p:cNvPr name="Freeform 5" id="5"/>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855294" y="3248580"/>
            <a:ext cx="4577413" cy="4981310"/>
            <a:chOff x="0" y="0"/>
            <a:chExt cx="1205574" cy="1311950"/>
          </a:xfrm>
        </p:grpSpPr>
        <p:sp>
          <p:nvSpPr>
            <p:cNvPr name="Freeform 8" id="8"/>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828363" y="3248580"/>
            <a:ext cx="4577413" cy="4981310"/>
            <a:chOff x="0" y="0"/>
            <a:chExt cx="1205574" cy="1311950"/>
          </a:xfrm>
        </p:grpSpPr>
        <p:sp>
          <p:nvSpPr>
            <p:cNvPr name="Freeform 11" id="11"/>
            <p:cNvSpPr/>
            <p:nvPr/>
          </p:nvSpPr>
          <p:spPr>
            <a:xfrm flipH="false" flipV="false" rot="0">
              <a:off x="0" y="0"/>
              <a:ext cx="1205574" cy="1311950"/>
            </a:xfrm>
            <a:custGeom>
              <a:avLst/>
              <a:gdLst/>
              <a:ahLst/>
              <a:cxnLst/>
              <a:rect r="r" b="b" t="t" l="l"/>
              <a:pathLst>
                <a:path h="1311950" w="1205574">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38100"/>
              <a:ext cx="1205574" cy="13500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77833" y="2142834"/>
            <a:ext cx="17332335" cy="885317"/>
          </a:xfrm>
          <a:prstGeom prst="rect">
            <a:avLst/>
          </a:prstGeom>
        </p:spPr>
        <p:txBody>
          <a:bodyPr anchor="t" rtlCol="false" tIns="0" lIns="0" bIns="0" rIns="0">
            <a:spAutoFit/>
          </a:bodyPr>
          <a:lstStyle/>
          <a:p>
            <a:pPr algn="ctr">
              <a:lnSpc>
                <a:spcPts val="6783"/>
              </a:lnSpc>
            </a:pPr>
            <a:r>
              <a:rPr lang="en-US" b="true" sz="6399">
                <a:solidFill>
                  <a:srgbClr val="8EBFF5"/>
                </a:solidFill>
                <a:latin typeface="Anantason UltraExpanded Bold"/>
                <a:ea typeface="Anantason UltraExpanded Bold"/>
                <a:cs typeface="Anantason UltraExpanded Bold"/>
                <a:sym typeface="Anantason UltraExpanded Bold"/>
              </a:rPr>
              <a:t>PROJECT OBJECTIVES</a:t>
            </a:r>
          </a:p>
        </p:txBody>
      </p:sp>
      <p:sp>
        <p:nvSpPr>
          <p:cNvPr name="TextBox 14" id="14"/>
          <p:cNvSpPr txBox="true"/>
          <p:nvPr/>
        </p:nvSpPr>
        <p:spPr>
          <a:xfrm rot="0">
            <a:off x="2134498" y="4596099"/>
            <a:ext cx="3806075" cy="3922326"/>
          </a:xfrm>
          <a:prstGeom prst="rect">
            <a:avLst/>
          </a:prstGeom>
        </p:spPr>
        <p:txBody>
          <a:bodyPr anchor="t" rtlCol="false" tIns="0" lIns="0" bIns="0" rIns="0">
            <a:spAutoFit/>
          </a:bodyPr>
          <a:lstStyle/>
          <a:p>
            <a:pPr algn="just" marL="472627" indent="-236313" lvl="1">
              <a:lnSpc>
                <a:spcPts val="2517"/>
              </a:lnSpc>
              <a:buFont typeface="Arial"/>
              <a:buChar char="•"/>
            </a:pPr>
            <a:r>
              <a:rPr lang="en-US" sz="2189">
                <a:solidFill>
                  <a:srgbClr val="8EBFF5"/>
                </a:solidFill>
                <a:latin typeface="Anantason UltraExpanded"/>
                <a:ea typeface="Anantason UltraExpanded"/>
                <a:cs typeface="Anantason UltraExpanded"/>
                <a:sym typeface="Anantason UltraExpanded"/>
              </a:rPr>
              <a:t>Highly tailored:</a:t>
            </a:r>
            <a:r>
              <a:rPr lang="en-US" sz="2189">
                <a:solidFill>
                  <a:srgbClr val="FFFFFF"/>
                </a:solidFill>
                <a:latin typeface="Anantason UltraExpanded"/>
                <a:ea typeface="Anantason UltraExpanded"/>
                <a:cs typeface="Anantason UltraExpanded"/>
                <a:sym typeface="Anantason UltraExpanded"/>
              </a:rPr>
              <a:t> AI generators customize content to match specific job descriptions and industries, ensuring skills and achievements are directly aligned with employer expectations.</a:t>
            </a:r>
          </a:p>
          <a:p>
            <a:pPr algn="just">
              <a:lnSpc>
                <a:spcPts val="3667"/>
              </a:lnSpc>
            </a:pPr>
          </a:p>
        </p:txBody>
      </p:sp>
      <p:sp>
        <p:nvSpPr>
          <p:cNvPr name="TextBox 15" id="15"/>
          <p:cNvSpPr txBox="true"/>
          <p:nvPr/>
        </p:nvSpPr>
        <p:spPr>
          <a:xfrm rot="0">
            <a:off x="2134498" y="3892227"/>
            <a:ext cx="4072866" cy="412507"/>
          </a:xfrm>
          <a:prstGeom prst="rect">
            <a:avLst/>
          </a:prstGeom>
        </p:spPr>
        <p:txBody>
          <a:bodyPr anchor="t" rtlCol="false" tIns="0" lIns="0" bIns="0" rIns="0">
            <a:spAutoFit/>
          </a:bodyPr>
          <a:lstStyle/>
          <a:p>
            <a:pPr algn="ctr">
              <a:lnSpc>
                <a:spcPts val="3227"/>
              </a:lnSpc>
            </a:pPr>
            <a:r>
              <a:rPr lang="en-US" b="true" sz="2806">
                <a:solidFill>
                  <a:srgbClr val="FFFFFF"/>
                </a:solidFill>
                <a:latin typeface="Anantason UltraExpanded Bold"/>
                <a:ea typeface="Anantason UltraExpanded Bold"/>
                <a:cs typeface="Anantason UltraExpanded Bold"/>
                <a:sym typeface="Anantason UltraExpanded Bold"/>
              </a:rPr>
              <a:t>OBJECTIVE 01</a:t>
            </a:r>
          </a:p>
        </p:txBody>
      </p:sp>
      <p:sp>
        <p:nvSpPr>
          <p:cNvPr name="TextBox 16" id="16"/>
          <p:cNvSpPr txBox="true"/>
          <p:nvPr/>
        </p:nvSpPr>
        <p:spPr>
          <a:xfrm rot="0">
            <a:off x="7241237" y="4596099"/>
            <a:ext cx="3805525" cy="3454012"/>
          </a:xfrm>
          <a:prstGeom prst="rect">
            <a:avLst/>
          </a:prstGeom>
        </p:spPr>
        <p:txBody>
          <a:bodyPr anchor="t" rtlCol="false" tIns="0" lIns="0" bIns="0" rIns="0">
            <a:spAutoFit/>
          </a:bodyPr>
          <a:lstStyle/>
          <a:p>
            <a:pPr algn="just" marL="450994" indent="-225497" lvl="1">
              <a:lnSpc>
                <a:spcPts val="2402"/>
              </a:lnSpc>
              <a:buFont typeface="Arial"/>
              <a:buChar char="•"/>
            </a:pPr>
            <a:r>
              <a:rPr lang="en-US" sz="2088">
                <a:solidFill>
                  <a:srgbClr val="8EBFF5"/>
                </a:solidFill>
                <a:latin typeface="Anantason UltraExpanded"/>
                <a:ea typeface="Anantason UltraExpanded"/>
                <a:cs typeface="Anantason UltraExpanded"/>
                <a:sym typeface="Anantason UltraExpanded"/>
              </a:rPr>
              <a:t>ATS-friendly:</a:t>
            </a:r>
            <a:r>
              <a:rPr lang="en-US" sz="2088">
                <a:solidFill>
                  <a:srgbClr val="FFFFFF"/>
                </a:solidFill>
                <a:latin typeface="Anantason UltraExpanded"/>
                <a:ea typeface="Anantason UltraExpanded"/>
                <a:cs typeface="Anantason UltraExpanded"/>
                <a:sym typeface="Anantason UltraExpanded"/>
              </a:rPr>
              <a:t> Documents are structured and worded to pass through Applicant Tracking Systems (ATS), helping candidates get noticed by recruiters and move forward in the hiring process.</a:t>
            </a:r>
          </a:p>
          <a:p>
            <a:pPr algn="just">
              <a:lnSpc>
                <a:spcPts val="3207"/>
              </a:lnSpc>
            </a:pPr>
          </a:p>
        </p:txBody>
      </p:sp>
      <p:sp>
        <p:nvSpPr>
          <p:cNvPr name="TextBox 17" id="17"/>
          <p:cNvSpPr txBox="true"/>
          <p:nvPr/>
        </p:nvSpPr>
        <p:spPr>
          <a:xfrm rot="0">
            <a:off x="7107567" y="3892227"/>
            <a:ext cx="4072866" cy="412507"/>
          </a:xfrm>
          <a:prstGeom prst="rect">
            <a:avLst/>
          </a:prstGeom>
        </p:spPr>
        <p:txBody>
          <a:bodyPr anchor="t" rtlCol="false" tIns="0" lIns="0" bIns="0" rIns="0">
            <a:spAutoFit/>
          </a:bodyPr>
          <a:lstStyle/>
          <a:p>
            <a:pPr algn="ctr">
              <a:lnSpc>
                <a:spcPts val="3227"/>
              </a:lnSpc>
            </a:pPr>
            <a:r>
              <a:rPr lang="en-US" b="true" sz="2806">
                <a:solidFill>
                  <a:srgbClr val="FFFFFF"/>
                </a:solidFill>
                <a:latin typeface="Anantason UltraExpanded Bold"/>
                <a:ea typeface="Anantason UltraExpanded Bold"/>
                <a:cs typeface="Anantason UltraExpanded Bold"/>
                <a:sym typeface="Anantason UltraExpanded Bold"/>
              </a:rPr>
              <a:t>OBJECTIVE 02</a:t>
            </a:r>
          </a:p>
        </p:txBody>
      </p:sp>
      <p:sp>
        <p:nvSpPr>
          <p:cNvPr name="TextBox 18" id="18"/>
          <p:cNvSpPr txBox="true"/>
          <p:nvPr/>
        </p:nvSpPr>
        <p:spPr>
          <a:xfrm rot="0">
            <a:off x="12214306" y="4596099"/>
            <a:ext cx="3805525" cy="4058532"/>
          </a:xfrm>
          <a:prstGeom prst="rect">
            <a:avLst/>
          </a:prstGeom>
        </p:spPr>
        <p:txBody>
          <a:bodyPr anchor="t" rtlCol="false" tIns="0" lIns="0" bIns="0" rIns="0">
            <a:spAutoFit/>
          </a:bodyPr>
          <a:lstStyle/>
          <a:p>
            <a:pPr algn="just" marL="472583" indent="-236291" lvl="1">
              <a:lnSpc>
                <a:spcPts val="2517"/>
              </a:lnSpc>
              <a:buFont typeface="Arial"/>
              <a:buChar char="•"/>
            </a:pPr>
            <a:r>
              <a:rPr lang="en-US" sz="2188">
                <a:solidFill>
                  <a:srgbClr val="8EBFF5"/>
                </a:solidFill>
                <a:latin typeface="Anantason UltraExpanded"/>
                <a:ea typeface="Anantason UltraExpanded"/>
                <a:cs typeface="Anantason UltraExpanded"/>
                <a:sym typeface="Anantason UltraExpanded"/>
              </a:rPr>
              <a:t>Personalized yet editable:</a:t>
            </a:r>
            <a:r>
              <a:rPr lang="en-US" sz="2188">
                <a:solidFill>
                  <a:srgbClr val="FFFFFF"/>
                </a:solidFill>
                <a:latin typeface="Anantason UltraExpanded"/>
                <a:ea typeface="Anantason UltraExpanded"/>
                <a:cs typeface="Anantason UltraExpanded"/>
                <a:sym typeface="Anantason UltraExpanded"/>
              </a:rPr>
              <a:t> AI-generated drafts provide a strong starting point, but users can still customize and refine content to reflect their unique personality and experiences.</a:t>
            </a:r>
          </a:p>
          <a:p>
            <a:pPr algn="just">
              <a:lnSpc>
                <a:spcPts val="4702"/>
              </a:lnSpc>
            </a:pPr>
          </a:p>
        </p:txBody>
      </p:sp>
      <p:sp>
        <p:nvSpPr>
          <p:cNvPr name="TextBox 19" id="19"/>
          <p:cNvSpPr txBox="true"/>
          <p:nvPr/>
        </p:nvSpPr>
        <p:spPr>
          <a:xfrm rot="0">
            <a:off x="12080636" y="3892227"/>
            <a:ext cx="4072866" cy="412507"/>
          </a:xfrm>
          <a:prstGeom prst="rect">
            <a:avLst/>
          </a:prstGeom>
        </p:spPr>
        <p:txBody>
          <a:bodyPr anchor="t" rtlCol="false" tIns="0" lIns="0" bIns="0" rIns="0">
            <a:spAutoFit/>
          </a:bodyPr>
          <a:lstStyle/>
          <a:p>
            <a:pPr algn="ctr">
              <a:lnSpc>
                <a:spcPts val="3227"/>
              </a:lnSpc>
            </a:pPr>
            <a:r>
              <a:rPr lang="en-US" b="true" sz="2806">
                <a:solidFill>
                  <a:srgbClr val="FFFFFF"/>
                </a:solidFill>
                <a:latin typeface="Anantason UltraExpanded Bold"/>
                <a:ea typeface="Anantason UltraExpanded Bold"/>
                <a:cs typeface="Anantason UltraExpanded Bold"/>
                <a:sym typeface="Anantason UltraExpanded Bold"/>
              </a:rPr>
              <a:t>OBJECTIVE 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427035"/>
            <a:ext cx="16230600" cy="7831265"/>
          </a:xfrm>
          <a:custGeom>
            <a:avLst/>
            <a:gdLst/>
            <a:ahLst/>
            <a:cxnLst/>
            <a:rect r="r" b="b" t="t" l="l"/>
            <a:pathLst>
              <a:path h="7831265" w="16230600">
                <a:moveTo>
                  <a:pt x="0" y="0"/>
                </a:moveTo>
                <a:lnTo>
                  <a:pt x="16230600" y="0"/>
                </a:lnTo>
                <a:lnTo>
                  <a:pt x="16230600" y="7831265"/>
                </a:lnTo>
                <a:lnTo>
                  <a:pt x="0" y="7831265"/>
                </a:lnTo>
                <a:lnTo>
                  <a:pt x="0" y="0"/>
                </a:lnTo>
                <a:close/>
              </a:path>
            </a:pathLst>
          </a:custGeom>
          <a:blipFill>
            <a:blip r:embed="rId3"/>
            <a:stretch>
              <a:fillRect l="0" t="0" r="0" b="0"/>
            </a:stretch>
          </a:blipFill>
        </p:spPr>
      </p:sp>
      <p:sp>
        <p:nvSpPr>
          <p:cNvPr name="Freeform 4" id="4"/>
          <p:cNvSpPr/>
          <p:nvPr/>
        </p:nvSpPr>
        <p:spPr>
          <a:xfrm flipH="true" flipV="false" rot="0">
            <a:off x="12085592" y="1794281"/>
            <a:ext cx="7409659" cy="9049965"/>
          </a:xfrm>
          <a:custGeom>
            <a:avLst/>
            <a:gdLst/>
            <a:ahLst/>
            <a:cxnLst/>
            <a:rect r="r" b="b" t="t" l="l"/>
            <a:pathLst>
              <a:path h="9049965" w="7409659">
                <a:moveTo>
                  <a:pt x="7409659" y="0"/>
                </a:moveTo>
                <a:lnTo>
                  <a:pt x="0" y="0"/>
                </a:lnTo>
                <a:lnTo>
                  <a:pt x="0" y="9049965"/>
                </a:lnTo>
                <a:lnTo>
                  <a:pt x="7409659" y="9049965"/>
                </a:lnTo>
                <a:lnTo>
                  <a:pt x="7409659" y="0"/>
                </a:lnTo>
                <a:close/>
              </a:path>
            </a:pathLst>
          </a:custGeom>
          <a:blipFill>
            <a:blip r:embed="rId4"/>
            <a:stretch>
              <a:fillRect l="0" t="0" r="0" b="0"/>
            </a:stretch>
          </a:blipFill>
        </p:spPr>
      </p:sp>
      <p:sp>
        <p:nvSpPr>
          <p:cNvPr name="Freeform 5" id="5"/>
          <p:cNvSpPr/>
          <p:nvPr/>
        </p:nvSpPr>
        <p:spPr>
          <a:xfrm flipH="false" flipV="false" rot="0">
            <a:off x="10105643" y="-693832"/>
            <a:ext cx="3445064" cy="3445064"/>
          </a:xfrm>
          <a:custGeom>
            <a:avLst/>
            <a:gdLst/>
            <a:ahLst/>
            <a:cxnLst/>
            <a:rect r="r" b="b" t="t" l="l"/>
            <a:pathLst>
              <a:path h="3445064" w="3445064">
                <a:moveTo>
                  <a:pt x="0" y="0"/>
                </a:moveTo>
                <a:lnTo>
                  <a:pt x="3445064" y="0"/>
                </a:lnTo>
                <a:lnTo>
                  <a:pt x="3445064" y="3445064"/>
                </a:lnTo>
                <a:lnTo>
                  <a:pt x="0" y="3445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31265" y="2570640"/>
            <a:ext cx="9996910" cy="1863979"/>
          </a:xfrm>
          <a:prstGeom prst="rect">
            <a:avLst/>
          </a:prstGeom>
        </p:spPr>
        <p:txBody>
          <a:bodyPr anchor="t" rtlCol="false" tIns="0" lIns="0" bIns="0" rIns="0">
            <a:spAutoFit/>
          </a:bodyPr>
          <a:lstStyle/>
          <a:p>
            <a:pPr algn="l">
              <a:lnSpc>
                <a:spcPts val="7207"/>
              </a:lnSpc>
            </a:pPr>
            <a:r>
              <a:rPr lang="en-US" b="true" sz="6799">
                <a:solidFill>
                  <a:srgbClr val="8EBFF5"/>
                </a:solidFill>
                <a:latin typeface="Anantason UltraExpanded Bold"/>
                <a:ea typeface="Anantason UltraExpanded Bold"/>
                <a:cs typeface="Anantason UltraExpanded Bold"/>
                <a:sym typeface="Anantason UltraExpanded Bold"/>
              </a:rPr>
              <a:t>TECHNOLOGY USED</a:t>
            </a:r>
          </a:p>
        </p:txBody>
      </p:sp>
      <p:sp>
        <p:nvSpPr>
          <p:cNvPr name="TextBox 7" id="7"/>
          <p:cNvSpPr txBox="true"/>
          <p:nvPr/>
        </p:nvSpPr>
        <p:spPr>
          <a:xfrm rot="0">
            <a:off x="1197748" y="4873459"/>
            <a:ext cx="11279538" cy="3450601"/>
          </a:xfrm>
          <a:prstGeom prst="rect">
            <a:avLst/>
          </a:prstGeom>
        </p:spPr>
        <p:txBody>
          <a:bodyPr anchor="t" rtlCol="false" tIns="0" lIns="0" bIns="0" rIns="0">
            <a:spAutoFit/>
          </a:bodyPr>
          <a:lstStyle/>
          <a:p>
            <a:pPr algn="just" marL="723306" indent="-361653" lvl="1">
              <a:lnSpc>
                <a:spcPts val="3852"/>
              </a:lnSpc>
              <a:buFont typeface="Arial"/>
              <a:buChar char="•"/>
            </a:pPr>
            <a:r>
              <a:rPr lang="en-US" sz="3350">
                <a:solidFill>
                  <a:srgbClr val="8EBFF5"/>
                </a:solidFill>
                <a:latin typeface="Anantason UltraExpanded"/>
                <a:ea typeface="Anantason UltraExpanded"/>
                <a:cs typeface="Anantason UltraExpanded"/>
                <a:sym typeface="Anantason UltraExpanded"/>
              </a:rPr>
              <a:t>Language Model: </a:t>
            </a:r>
            <a:r>
              <a:rPr lang="en-US" sz="3350">
                <a:solidFill>
                  <a:srgbClr val="FFFFFF"/>
                </a:solidFill>
                <a:latin typeface="Anantason UltraExpanded"/>
                <a:ea typeface="Anantason UltraExpanded"/>
                <a:cs typeface="Anantason UltraExpanded"/>
                <a:sym typeface="Anantason UltraExpanded"/>
              </a:rPr>
              <a:t>transformers&gt;=4.28</a:t>
            </a:r>
          </a:p>
          <a:p>
            <a:pPr algn="just" marL="723306" indent="-361653" lvl="1">
              <a:lnSpc>
                <a:spcPts val="3852"/>
              </a:lnSpc>
              <a:buFont typeface="Arial"/>
              <a:buChar char="•"/>
            </a:pPr>
            <a:r>
              <a:rPr lang="en-US" sz="3350">
                <a:solidFill>
                  <a:srgbClr val="FFFFFF"/>
                </a:solidFill>
                <a:latin typeface="Anantason UltraExpanded"/>
                <a:ea typeface="Anantason UltraExpanded"/>
                <a:cs typeface="Anantason UltraExpanded"/>
                <a:sym typeface="Anantason UltraExpanded"/>
              </a:rPr>
              <a:t> </a:t>
            </a:r>
            <a:r>
              <a:rPr lang="en-US" sz="3350">
                <a:solidFill>
                  <a:srgbClr val="8EBFF5"/>
                </a:solidFill>
                <a:latin typeface="Anantason UltraExpanded"/>
                <a:ea typeface="Anantason UltraExpanded"/>
                <a:cs typeface="Anantason UltraExpanded"/>
                <a:sym typeface="Anantason UltraExpanded"/>
              </a:rPr>
              <a:t>Deep Learning:</a:t>
            </a:r>
            <a:r>
              <a:rPr lang="en-US" sz="3350">
                <a:solidFill>
                  <a:srgbClr val="FFFFFF"/>
                </a:solidFill>
                <a:latin typeface="Anantason UltraExpanded"/>
                <a:ea typeface="Anantason UltraExpanded"/>
                <a:cs typeface="Anantason UltraExpanded"/>
                <a:sym typeface="Anantason UltraExpanded"/>
              </a:rPr>
              <a:t> torch &gt;= 1.9</a:t>
            </a:r>
          </a:p>
          <a:p>
            <a:pPr algn="just" marL="745532" indent="-372766" lvl="1">
              <a:lnSpc>
                <a:spcPts val="3971"/>
              </a:lnSpc>
              <a:buFont typeface="Arial"/>
              <a:buChar char="•"/>
            </a:pPr>
            <a:r>
              <a:rPr lang="en-US" sz="3453">
                <a:solidFill>
                  <a:srgbClr val="8EBFF5"/>
                </a:solidFill>
                <a:latin typeface="Anantason UltraExpanded"/>
                <a:ea typeface="Anantason UltraExpanded"/>
                <a:cs typeface="Anantason UltraExpanded"/>
                <a:sym typeface="Anantason UltraExpanded"/>
              </a:rPr>
              <a:t>Tokenizer: </a:t>
            </a:r>
            <a:r>
              <a:rPr lang="en-US" sz="3453">
                <a:solidFill>
                  <a:srgbClr val="FFFFFF"/>
                </a:solidFill>
                <a:latin typeface="Anantason UltraExpanded"/>
                <a:ea typeface="Anantason UltraExpanded"/>
                <a:cs typeface="Anantason UltraExpanded"/>
                <a:sym typeface="Anantason UltraExpanded"/>
              </a:rPr>
              <a:t>tokenizers&gt;=0.13.3, </a:t>
            </a:r>
          </a:p>
          <a:p>
            <a:pPr algn="just">
              <a:lnSpc>
                <a:spcPts val="3971"/>
              </a:lnSpc>
            </a:pPr>
            <a:r>
              <a:rPr lang="en-US" sz="3453">
                <a:solidFill>
                  <a:srgbClr val="FFFFFF"/>
                </a:solidFill>
                <a:latin typeface="Anantason UltraExpanded"/>
                <a:ea typeface="Anantason UltraExpanded"/>
                <a:cs typeface="Anantason UltraExpanded"/>
                <a:sym typeface="Anantason UltraExpanded"/>
              </a:rPr>
              <a:t>                         </a:t>
            </a:r>
            <a:r>
              <a:rPr lang="en-US" sz="3453">
                <a:solidFill>
                  <a:srgbClr val="FFFFFF"/>
                </a:solidFill>
                <a:latin typeface="Anantason UltraExpanded"/>
                <a:ea typeface="Anantason UltraExpanded"/>
                <a:cs typeface="Anantason UltraExpanded"/>
                <a:sym typeface="Anantason UltraExpanded"/>
              </a:rPr>
              <a:t>sentencepiece&gt;= 0.1.95</a:t>
            </a:r>
          </a:p>
          <a:p>
            <a:pPr algn="just" marL="745532" indent="-372766" lvl="1">
              <a:lnSpc>
                <a:spcPts val="3971"/>
              </a:lnSpc>
              <a:buFont typeface="Arial"/>
              <a:buChar char="•"/>
            </a:pPr>
            <a:r>
              <a:rPr lang="en-US" sz="3453">
                <a:solidFill>
                  <a:srgbClr val="8EBFF5"/>
                </a:solidFill>
                <a:latin typeface="Anantason UltraExpanded"/>
                <a:ea typeface="Anantason UltraExpanded"/>
                <a:cs typeface="Anantason UltraExpanded"/>
                <a:sym typeface="Anantason UltraExpanded"/>
              </a:rPr>
              <a:t>Serialization: </a:t>
            </a:r>
            <a:r>
              <a:rPr lang="en-US" sz="3453">
                <a:solidFill>
                  <a:srgbClr val="FFFFFF"/>
                </a:solidFill>
                <a:latin typeface="Anantason UltraExpanded"/>
                <a:ea typeface="Anantason UltraExpanded"/>
                <a:cs typeface="Anantason UltraExpanded"/>
                <a:sym typeface="Anantason UltraExpanded"/>
              </a:rPr>
              <a:t>protobuf&gt;= 3.20.0</a:t>
            </a:r>
          </a:p>
          <a:p>
            <a:pPr algn="just" marL="745532" indent="-372766" lvl="1">
              <a:lnSpc>
                <a:spcPts val="3971"/>
              </a:lnSpc>
              <a:buFont typeface="Arial"/>
              <a:buChar char="•"/>
            </a:pPr>
            <a:r>
              <a:rPr lang="en-US" sz="3453">
                <a:solidFill>
                  <a:srgbClr val="8EBFF5"/>
                </a:solidFill>
                <a:latin typeface="Anantason UltraExpanded"/>
                <a:ea typeface="Anantason UltraExpanded"/>
                <a:cs typeface="Anantason UltraExpanded"/>
                <a:sym typeface="Anantason UltraExpanded"/>
              </a:rPr>
              <a:t>Web UI:</a:t>
            </a:r>
            <a:r>
              <a:rPr lang="en-US" sz="3453">
                <a:solidFill>
                  <a:srgbClr val="FFFFFF"/>
                </a:solidFill>
                <a:latin typeface="Anantason UltraExpanded"/>
                <a:ea typeface="Anantason UltraExpanded"/>
                <a:cs typeface="Anantason UltraExpanded"/>
                <a:sym typeface="Anantason UltraExpanded"/>
              </a:rPr>
              <a:t>  Gradio</a:t>
            </a:r>
          </a:p>
          <a:p>
            <a:pPr algn="just" marL="745532" indent="-372766" lvl="1">
              <a:lnSpc>
                <a:spcPts val="3971"/>
              </a:lnSpc>
              <a:buFont typeface="Arial"/>
              <a:buChar char="•"/>
            </a:pPr>
            <a:r>
              <a:rPr lang="en-US" sz="3453">
                <a:solidFill>
                  <a:srgbClr val="8EBFF5"/>
                </a:solidFill>
                <a:latin typeface="Anantason UltraExpanded"/>
                <a:ea typeface="Anantason UltraExpanded"/>
                <a:cs typeface="Anantason UltraExpanded"/>
                <a:sym typeface="Anantason UltraExpanded"/>
              </a:rPr>
              <a:t>(Optional) PDF Export: </a:t>
            </a:r>
            <a:r>
              <a:rPr lang="en-US" sz="3453">
                <a:solidFill>
                  <a:srgbClr val="FFFFFF"/>
                </a:solidFill>
                <a:latin typeface="Anantason UltraExpanded"/>
                <a:ea typeface="Anantason UltraExpanded"/>
                <a:cs typeface="Anantason UltraExpanded"/>
                <a:sym typeface="Anantason UltraExpanded"/>
              </a:rPr>
              <a:t> reportlab/ weasyprint</a:t>
            </a:r>
          </a:p>
        </p:txBody>
      </p:sp>
      <p:sp>
        <p:nvSpPr>
          <p:cNvPr name="Freeform 8" id="8"/>
          <p:cNvSpPr/>
          <p:nvPr/>
        </p:nvSpPr>
        <p:spPr>
          <a:xfrm flipH="false" flipV="false" rot="0">
            <a:off x="7068312" y="713773"/>
            <a:ext cx="2408401" cy="2408401"/>
          </a:xfrm>
          <a:custGeom>
            <a:avLst/>
            <a:gdLst/>
            <a:ahLst/>
            <a:cxnLst/>
            <a:rect r="r" b="b" t="t" l="l"/>
            <a:pathLst>
              <a:path h="2408401" w="2408401">
                <a:moveTo>
                  <a:pt x="0" y="0"/>
                </a:moveTo>
                <a:lnTo>
                  <a:pt x="2408401" y="0"/>
                </a:lnTo>
                <a:lnTo>
                  <a:pt x="2408401" y="2408401"/>
                </a:lnTo>
                <a:lnTo>
                  <a:pt x="0" y="24084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1647251" y="1227868"/>
            <a:ext cx="8810354" cy="10646953"/>
          </a:xfrm>
          <a:custGeom>
            <a:avLst/>
            <a:gdLst/>
            <a:ahLst/>
            <a:cxnLst/>
            <a:rect r="r" b="b" t="t" l="l"/>
            <a:pathLst>
              <a:path h="10646953" w="8810354">
                <a:moveTo>
                  <a:pt x="0" y="0"/>
                </a:moveTo>
                <a:lnTo>
                  <a:pt x="8810354" y="0"/>
                </a:lnTo>
                <a:lnTo>
                  <a:pt x="8810354" y="10646953"/>
                </a:lnTo>
                <a:lnTo>
                  <a:pt x="0" y="10646953"/>
                </a:lnTo>
                <a:lnTo>
                  <a:pt x="0" y="0"/>
                </a:lnTo>
                <a:close/>
              </a:path>
            </a:pathLst>
          </a:custGeom>
          <a:blipFill>
            <a:blip r:embed="rId4"/>
            <a:stretch>
              <a:fillRect l="0" t="0" r="0" b="0"/>
            </a:stretch>
          </a:blipFill>
        </p:spPr>
      </p:sp>
      <p:sp>
        <p:nvSpPr>
          <p:cNvPr name="TextBox 5" id="5"/>
          <p:cNvSpPr txBox="true"/>
          <p:nvPr/>
        </p:nvSpPr>
        <p:spPr>
          <a:xfrm rot="0">
            <a:off x="3737345" y="3604048"/>
            <a:ext cx="10813309" cy="3231304"/>
          </a:xfrm>
          <a:prstGeom prst="rect">
            <a:avLst/>
          </a:prstGeom>
        </p:spPr>
        <p:txBody>
          <a:bodyPr anchor="t" rtlCol="false" tIns="0" lIns="0" bIns="0" rIns="0">
            <a:spAutoFit/>
          </a:bodyPr>
          <a:lstStyle/>
          <a:p>
            <a:pPr algn="ctr">
              <a:lnSpc>
                <a:spcPts val="12528"/>
              </a:lnSpc>
            </a:pPr>
            <a:r>
              <a:rPr lang="en-US" b="true" sz="11819">
                <a:solidFill>
                  <a:srgbClr val="8EBFF5"/>
                </a:solidFill>
                <a:latin typeface="Anantason UltraExpanded Bold"/>
                <a:ea typeface="Anantason UltraExpanded Bold"/>
                <a:cs typeface="Anantason UltraExpanded Bold"/>
                <a:sym typeface="Anantason UltraExpanded Bold"/>
              </a:rPr>
              <a:t>PROJECT SCOPE</a:t>
            </a:r>
          </a:p>
        </p:txBody>
      </p:sp>
      <p:sp>
        <p:nvSpPr>
          <p:cNvPr name="Freeform 6" id="6"/>
          <p:cNvSpPr/>
          <p:nvPr/>
        </p:nvSpPr>
        <p:spPr>
          <a:xfrm flipH="false" flipV="false" rot="0">
            <a:off x="11951325" y="6551344"/>
            <a:ext cx="5198659" cy="5160851"/>
          </a:xfrm>
          <a:custGeom>
            <a:avLst/>
            <a:gdLst/>
            <a:ahLst/>
            <a:cxnLst/>
            <a:rect r="r" b="b" t="t" l="l"/>
            <a:pathLst>
              <a:path h="5160851" w="5198659">
                <a:moveTo>
                  <a:pt x="0" y="0"/>
                </a:moveTo>
                <a:lnTo>
                  <a:pt x="5198659" y="0"/>
                </a:lnTo>
                <a:lnTo>
                  <a:pt x="5198659" y="5160851"/>
                </a:lnTo>
                <a:lnTo>
                  <a:pt x="0" y="51608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124892" y="1875658"/>
            <a:ext cx="4050185" cy="4020729"/>
          </a:xfrm>
          <a:custGeom>
            <a:avLst/>
            <a:gdLst/>
            <a:ahLst/>
            <a:cxnLst/>
            <a:rect r="r" b="b" t="t" l="l"/>
            <a:pathLst>
              <a:path h="4020729" w="4050185">
                <a:moveTo>
                  <a:pt x="0" y="0"/>
                </a:moveTo>
                <a:lnTo>
                  <a:pt x="4050185" y="0"/>
                </a:lnTo>
                <a:lnTo>
                  <a:pt x="4050185" y="4020729"/>
                </a:lnTo>
                <a:lnTo>
                  <a:pt x="0" y="402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DAGu28Zvx_8</dc:identifier>
  <dcterms:modified xsi:type="dcterms:W3CDTF">2011-08-01T06:04:30Z</dcterms:modified>
  <cp:revision>1</cp:revision>
  <dc:title>AI RESUME &amp; COVER LETTER</dc:title>
</cp:coreProperties>
</file>